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3.jpg"/><Relationship Id="rId4" Type="http://schemas.openxmlformats.org/officeDocument/2006/relationships/image" Target="../media/image3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4262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0554" y="1535968"/>
            <a:ext cx="3508457" cy="28621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400" y="900176"/>
            <a:ext cx="5833110" cy="796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221F1F"/>
                </a:solidFill>
                <a:latin typeface="Times New Roman"/>
                <a:cs typeface="Times New Roman"/>
              </a:rPr>
              <a:t>For the m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ment we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will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work wi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h the no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se po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er per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unit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bandw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dt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1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4486655"/>
            <a:ext cx="4167504" cy="687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733425" algn="r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Fig(2.</a:t>
            </a:r>
            <a:r>
              <a:rPr sz="1400" spc="-5" dirty="0" smtClean="0">
                <a:latin typeface="Arial"/>
                <a:cs typeface="Arial"/>
              </a:rPr>
              <a:t>4)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600" dirty="0" smtClean="0">
                <a:latin typeface="Times New Roman"/>
                <a:cs typeface="Times New Roman"/>
              </a:rPr>
              <a:t>The in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ut 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oise e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ergy co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ing from</a:t>
            </a:r>
            <a:r>
              <a:rPr sz="1600" spc="-10" dirty="0" smtClean="0">
                <a:latin typeface="Times New Roman"/>
                <a:cs typeface="Times New Roman"/>
              </a:rPr>
              <a:t> t</a:t>
            </a:r>
            <a:r>
              <a:rPr sz="1600" spc="0" dirty="0" smtClean="0">
                <a:latin typeface="Times New Roman"/>
                <a:cs typeface="Times New Roman"/>
              </a:rPr>
              <a:t>he ante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na 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0" y="5742432"/>
            <a:ext cx="6232525" cy="1428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latin typeface="Times New Roman"/>
                <a:cs typeface="Times New Roman"/>
              </a:rPr>
              <a:t>Where K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is a d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gree ke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vin not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hous</a:t>
            </a:r>
            <a:r>
              <a:rPr sz="1600" spc="-5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nd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70"/>
              </a:lnSpc>
            </a:pPr>
            <a:r>
              <a:rPr sz="1600" dirty="0" smtClean="0">
                <a:latin typeface="Times New Roman"/>
                <a:cs typeface="Times New Roman"/>
              </a:rPr>
              <a:t>The ou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put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noi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nergy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b="1" i="1" spc="0" dirty="0" smtClean="0">
                <a:latin typeface="Times New Roman"/>
                <a:cs typeface="Times New Roman"/>
              </a:rPr>
              <a:t>N</a:t>
            </a:r>
            <a:r>
              <a:rPr sz="1100" b="1" spc="-5" dirty="0" smtClean="0">
                <a:latin typeface="Times New Roman"/>
                <a:cs typeface="Times New Roman"/>
              </a:rPr>
              <a:t>o,out</a:t>
            </a:r>
            <a:r>
              <a:rPr sz="1100" b="1" spc="130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will </a:t>
            </a:r>
            <a:r>
              <a:rPr sz="1600" b="1" spc="-10" dirty="0" smtClean="0">
                <a:latin typeface="Times New Roman"/>
                <a:cs typeface="Times New Roman"/>
              </a:rPr>
              <a:t>b</a:t>
            </a:r>
            <a:r>
              <a:rPr sz="1600" b="1" spc="0" dirty="0" smtClean="0">
                <a:latin typeface="Times New Roman"/>
                <a:cs typeface="Times New Roman"/>
              </a:rPr>
              <a:t>e</a:t>
            </a:r>
            <a:r>
              <a:rPr sz="1600" b="1" spc="5" dirty="0" smtClean="0">
                <a:latin typeface="Times New Roman"/>
                <a:cs typeface="Times New Roman"/>
              </a:rPr>
              <a:t> </a:t>
            </a:r>
            <a:r>
              <a:rPr sz="1600" b="1" i="1" spc="0" dirty="0" smtClean="0">
                <a:latin typeface="Times New Roman"/>
                <a:cs typeface="Times New Roman"/>
              </a:rPr>
              <a:t>G</a:t>
            </a:r>
            <a:r>
              <a:rPr sz="1600" b="1" i="1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Cambria Math"/>
                <a:cs typeface="Cambria Math"/>
              </a:rPr>
              <a:t>𝑁</a:t>
            </a:r>
            <a:r>
              <a:rPr sz="1200" spc="-25" dirty="0" smtClean="0">
                <a:latin typeface="Cambria Math"/>
                <a:cs typeface="Cambria Math"/>
              </a:rPr>
              <a:t>0</a:t>
            </a:r>
            <a:r>
              <a:rPr sz="1200" spc="-15" dirty="0" smtClean="0">
                <a:latin typeface="Cambria Math"/>
                <a:cs typeface="Cambria Math"/>
              </a:rPr>
              <a:t>,</a:t>
            </a:r>
            <a:r>
              <a:rPr sz="1200" spc="0" dirty="0" smtClean="0">
                <a:latin typeface="Cambria Math"/>
                <a:cs typeface="Cambria Math"/>
              </a:rPr>
              <a:t>𝑎𝑛𝑡</a:t>
            </a:r>
            <a:endParaRPr sz="1200">
              <a:latin typeface="Cambria Math"/>
              <a:cs typeface="Cambria Math"/>
            </a:endParaRPr>
          </a:p>
          <a:p>
            <a:pPr marL="12700" marR="12700" indent="50800">
              <a:lnSpc>
                <a:spcPct val="95800"/>
              </a:lnSpc>
              <a:tabLst>
                <a:tab pos="2155825" algn="l"/>
              </a:tabLst>
            </a:pPr>
            <a:r>
              <a:rPr sz="1600" dirty="0" smtClean="0">
                <a:latin typeface="Times New Roman"/>
                <a:cs typeface="Times New Roman"/>
              </a:rPr>
              <a:t>plus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c</a:t>
            </a:r>
            <a:r>
              <a:rPr sz="1600" spc="-5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ntr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bu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ion made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by the 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mplif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er.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Now all </a:t>
            </a:r>
            <a:r>
              <a:rPr sz="1600" spc="-1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a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pli</a:t>
            </a:r>
            <a:r>
              <a:rPr sz="1600" spc="-5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ier nois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, wherever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it occu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s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in the	amplif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er,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may 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i="1" spc="-5" dirty="0" smtClean="0">
                <a:latin typeface="Times New Roman"/>
                <a:cs typeface="Times New Roman"/>
              </a:rPr>
              <a:t>r</a:t>
            </a:r>
            <a:r>
              <a:rPr sz="1600" i="1" spc="0" dirty="0" smtClean="0">
                <a:latin typeface="Times New Roman"/>
                <a:cs typeface="Times New Roman"/>
              </a:rPr>
              <a:t>eferred </a:t>
            </a:r>
            <a:r>
              <a:rPr sz="1600" i="1" spc="-10" dirty="0" smtClean="0">
                <a:latin typeface="Times New Roman"/>
                <a:cs typeface="Times New Roman"/>
              </a:rPr>
              <a:t>t</a:t>
            </a:r>
            <a:r>
              <a:rPr sz="1600" i="1" spc="0" dirty="0" smtClean="0">
                <a:latin typeface="Times New Roman"/>
                <a:cs typeface="Times New Roman"/>
              </a:rPr>
              <a:t>o the i</a:t>
            </a:r>
            <a:r>
              <a:rPr sz="1600" i="1" spc="-10" dirty="0" smtClean="0">
                <a:latin typeface="Times New Roman"/>
                <a:cs typeface="Times New Roman"/>
              </a:rPr>
              <a:t>n</a:t>
            </a:r>
            <a:r>
              <a:rPr sz="1600" i="1" spc="0" dirty="0" smtClean="0">
                <a:latin typeface="Times New Roman"/>
                <a:cs typeface="Times New Roman"/>
              </a:rPr>
              <a:t>put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te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ms of an e</a:t>
            </a:r>
            <a:r>
              <a:rPr sz="1600" spc="-5" dirty="0" smtClean="0">
                <a:latin typeface="Times New Roman"/>
                <a:cs typeface="Times New Roman"/>
              </a:rPr>
              <a:t>q</a:t>
            </a:r>
            <a:r>
              <a:rPr sz="1600" spc="0" dirty="0" smtClean="0">
                <a:latin typeface="Times New Roman"/>
                <a:cs typeface="Times New Roman"/>
              </a:rPr>
              <a:t>uivalent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nput noise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empera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ure for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amplif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er T</a:t>
            </a:r>
            <a:r>
              <a:rPr sz="1100" spc="-5" dirty="0" smtClean="0">
                <a:latin typeface="Times New Roman"/>
                <a:cs typeface="Times New Roman"/>
              </a:rPr>
              <a:t>e</a:t>
            </a:r>
            <a:r>
              <a:rPr sz="1100" spc="12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s all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ws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ou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put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noise to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 wri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ten</a:t>
            </a:r>
            <a:r>
              <a:rPr sz="1600" spc="-5" dirty="0" smtClean="0">
                <a:latin typeface="Times New Roman"/>
                <a:cs typeface="Times New Roman"/>
              </a:rPr>
              <a:t> 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0100" y="5165090"/>
            <a:ext cx="1724025" cy="361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0100" y="7162800"/>
            <a:ext cx="2390775" cy="3333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0100" y="7735061"/>
            <a:ext cx="5943600" cy="4615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100" y="8426195"/>
            <a:ext cx="2381250" cy="4187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916432"/>
            <a:ext cx="5917565" cy="4737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839"/>
              </a:lnSpc>
            </a:pPr>
            <a:r>
              <a:rPr sz="1600" dirty="0" smtClean="0">
                <a:latin typeface="Times New Roman"/>
                <a:cs typeface="Times New Roman"/>
              </a:rPr>
              <a:t>The ca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cade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con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ect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 is s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own in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Fig. 2</a:t>
            </a:r>
            <a:r>
              <a:rPr sz="1600" spc="-5" dirty="0" smtClean="0">
                <a:latin typeface="Times New Roman"/>
                <a:cs typeface="Times New Roman"/>
              </a:rPr>
              <a:t>.</a:t>
            </a:r>
            <a:r>
              <a:rPr sz="1600" spc="0" dirty="0" smtClean="0">
                <a:latin typeface="Times New Roman"/>
                <a:cs typeface="Times New Roman"/>
              </a:rPr>
              <a:t>4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i="1" spc="0" dirty="0" smtClean="0">
                <a:latin typeface="Times New Roman"/>
                <a:cs typeface="Times New Roman"/>
              </a:rPr>
              <a:t>b.</a:t>
            </a:r>
            <a:r>
              <a:rPr sz="1600" i="1" spc="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or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his arr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ngem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nt,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overall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gain 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2164588"/>
            <a:ext cx="6221095" cy="723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latin typeface="Times New Roman"/>
                <a:cs typeface="Times New Roman"/>
              </a:rPr>
              <a:t>The noi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ene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gy of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ampli</a:t>
            </a:r>
            <a:r>
              <a:rPr sz="1600" spc="-10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ier 2 re</a:t>
            </a:r>
            <a:r>
              <a:rPr sz="1600" spc="-10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err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d to its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own i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put is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si</a:t>
            </a:r>
            <a:r>
              <a:rPr sz="1600" spc="-5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ply k</a:t>
            </a:r>
            <a:r>
              <a:rPr sz="1600" spc="5" dirty="0" smtClean="0">
                <a:latin typeface="Times New Roman"/>
                <a:cs typeface="Times New Roman"/>
              </a:rPr>
              <a:t>T</a:t>
            </a:r>
            <a:r>
              <a:rPr sz="1100" spc="-15" dirty="0" smtClean="0">
                <a:latin typeface="Times New Roman"/>
                <a:cs typeface="Times New Roman"/>
              </a:rPr>
              <a:t>e2</a:t>
            </a:r>
            <a:endParaRPr sz="1100">
              <a:latin typeface="Times New Roman"/>
              <a:cs typeface="Times New Roman"/>
            </a:endParaRPr>
          </a:p>
          <a:p>
            <a:pPr marL="12700" marR="12700" indent="50800">
              <a:lnSpc>
                <a:spcPts val="1839"/>
              </a:lnSpc>
              <a:spcBef>
                <a:spcPts val="50"/>
              </a:spcBef>
            </a:pPr>
            <a:r>
              <a:rPr sz="1600" dirty="0" smtClean="0">
                <a:latin typeface="Times New Roman"/>
                <a:cs typeface="Times New Roman"/>
              </a:rPr>
              <a:t>The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no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input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amplif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er 2 f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om the pr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ceding st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ges is </a:t>
            </a:r>
            <a:r>
              <a:rPr sz="1600" spc="5" dirty="0" smtClean="0">
                <a:latin typeface="Times New Roman"/>
                <a:cs typeface="Times New Roman"/>
              </a:rPr>
              <a:t>G</a:t>
            </a:r>
            <a:r>
              <a:rPr sz="1100" spc="-15" dirty="0" smtClean="0">
                <a:latin typeface="Times New Roman"/>
                <a:cs typeface="Times New Roman"/>
              </a:rPr>
              <a:t>1</a:t>
            </a:r>
            <a:r>
              <a:rPr sz="1600" spc="0" dirty="0" smtClean="0">
                <a:latin typeface="Times New Roman"/>
                <a:cs typeface="Times New Roman"/>
              </a:rPr>
              <a:t>k (T</a:t>
            </a:r>
            <a:r>
              <a:rPr sz="1100" spc="-5" dirty="0" smtClean="0">
                <a:latin typeface="Times New Roman"/>
                <a:cs typeface="Times New Roman"/>
              </a:rPr>
              <a:t>ant </a:t>
            </a:r>
            <a:r>
              <a:rPr sz="1600" spc="-5" dirty="0" smtClean="0">
                <a:latin typeface="Times New Roman"/>
                <a:cs typeface="Times New Roman"/>
              </a:rPr>
              <a:t>+ T</a:t>
            </a:r>
            <a:r>
              <a:rPr sz="1100" spc="-10" dirty="0" smtClean="0">
                <a:latin typeface="Times New Roman"/>
                <a:cs typeface="Times New Roman"/>
              </a:rPr>
              <a:t>e1 </a:t>
            </a:r>
            <a:r>
              <a:rPr sz="1600" spc="-10" dirty="0" smtClean="0">
                <a:latin typeface="Times New Roman"/>
                <a:cs typeface="Times New Roman"/>
              </a:rPr>
              <a:t>), and th</a:t>
            </a:r>
            <a:r>
              <a:rPr sz="1600" spc="0" dirty="0" smtClean="0">
                <a:latin typeface="Times New Roman"/>
                <a:cs typeface="Times New Roman"/>
              </a:rPr>
              <a:t>us the to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al noise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ener</a:t>
            </a:r>
            <a:r>
              <a:rPr sz="1600" spc="-10" dirty="0" smtClean="0">
                <a:latin typeface="Times New Roman"/>
                <a:cs typeface="Times New Roman"/>
              </a:rPr>
              <a:t>g</a:t>
            </a:r>
            <a:r>
              <a:rPr sz="1600" spc="0" dirty="0" smtClean="0">
                <a:latin typeface="Times New Roman"/>
                <a:cs typeface="Times New Roman"/>
              </a:rPr>
              <a:t>y refer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ed to </a:t>
            </a:r>
            <a:r>
              <a:rPr sz="1600" spc="-5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mplif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er 2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nput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3725417"/>
            <a:ext cx="5967095" cy="4737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839"/>
              </a:lnSpc>
            </a:pPr>
            <a:r>
              <a:rPr sz="1600" dirty="0" smtClean="0">
                <a:latin typeface="Times New Roman"/>
                <a:cs typeface="Times New Roman"/>
              </a:rPr>
              <a:t>This 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oise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energy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may 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e refer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ed to amplif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er 1 input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by div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ding 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y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availab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e po</a:t>
            </a:r>
            <a:r>
              <a:rPr sz="1600" spc="-10" dirty="0" smtClean="0">
                <a:latin typeface="Times New Roman"/>
                <a:cs typeface="Times New Roman"/>
              </a:rPr>
              <a:t>w</a:t>
            </a:r>
            <a:r>
              <a:rPr sz="1600" spc="0" dirty="0" smtClean="0">
                <a:latin typeface="Times New Roman"/>
                <a:cs typeface="Times New Roman"/>
              </a:rPr>
              <a:t>er gain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of a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plifier 1: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0" y="7510363"/>
            <a:ext cx="6222365" cy="14147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5900"/>
              </a:lnSpc>
            </a:pPr>
            <a:r>
              <a:rPr sz="1600" dirty="0" smtClean="0">
                <a:latin typeface="Times New Roman"/>
                <a:cs typeface="Times New Roman"/>
              </a:rPr>
              <a:t>This is a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very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im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ortant re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ult. It 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hows that 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noi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10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empera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ure of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seco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 s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age is d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vided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by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power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gain of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first s</a:t>
            </a:r>
            <a:r>
              <a:rPr sz="1600" spc="-1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age wh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n refer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ed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the inpu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.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erefo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e,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order to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keep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the o</a:t>
            </a:r>
            <a:r>
              <a:rPr sz="1600" spc="-10" dirty="0" smtClean="0">
                <a:latin typeface="Times New Roman"/>
                <a:cs typeface="Times New Roman"/>
              </a:rPr>
              <a:t>v</a:t>
            </a:r>
            <a:r>
              <a:rPr sz="1600" spc="0" dirty="0" smtClean="0">
                <a:latin typeface="Times New Roman"/>
                <a:cs typeface="Times New Roman"/>
              </a:rPr>
              <a:t>erall system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noi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as 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ow as possible,</a:t>
            </a:r>
            <a:r>
              <a:rPr sz="1600" spc="-10" dirty="0" smtClean="0">
                <a:latin typeface="Times New Roman"/>
                <a:cs typeface="Times New Roman"/>
              </a:rPr>
              <a:t> t</a:t>
            </a:r>
            <a:r>
              <a:rPr sz="1600" spc="0" dirty="0" smtClean="0">
                <a:latin typeface="Times New Roman"/>
                <a:cs typeface="Times New Roman"/>
              </a:rPr>
              <a:t>he first 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tage (u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ually 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 LNA) s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ould 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ave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high 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ower gain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as well as </a:t>
            </a:r>
            <a:r>
              <a:rPr sz="1600" spc="-5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ow noi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tem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era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ure 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his result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may be </a:t>
            </a:r>
            <a:r>
              <a:rPr sz="1600" spc="-5" dirty="0" smtClean="0">
                <a:latin typeface="Times New Roman"/>
                <a:cs typeface="Times New Roman"/>
              </a:rPr>
              <a:t>g</a:t>
            </a:r>
            <a:r>
              <a:rPr sz="1600" spc="0" dirty="0" smtClean="0">
                <a:latin typeface="Times New Roman"/>
                <a:cs typeface="Times New Roman"/>
              </a:rPr>
              <a:t>enerali</a:t>
            </a:r>
            <a:r>
              <a:rPr sz="1600" spc="-10" dirty="0" smtClean="0">
                <a:latin typeface="Times New Roman"/>
                <a:cs typeface="Times New Roman"/>
              </a:rPr>
              <a:t>z</a:t>
            </a:r>
            <a:r>
              <a:rPr sz="1600" spc="0" dirty="0" smtClean="0">
                <a:latin typeface="Times New Roman"/>
                <a:cs typeface="Times New Roman"/>
              </a:rPr>
              <a:t>ed to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any nu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ber of s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ages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in cas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ade, g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ving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0100" y="1625600"/>
            <a:ext cx="971550" cy="314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0100" y="3201161"/>
            <a:ext cx="2914650" cy="3521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0100" y="4424426"/>
            <a:ext cx="2800350" cy="1209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100" y="5643626"/>
            <a:ext cx="5010150" cy="16951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1727454"/>
            <a:ext cx="7556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4455414"/>
            <a:ext cx="6250305" cy="531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21F1F"/>
                </a:solidFill>
                <a:latin typeface="Arial"/>
                <a:cs typeface="Arial"/>
              </a:rPr>
              <a:t>2.9  Carrie</a:t>
            </a:r>
            <a:r>
              <a:rPr sz="1400" b="1" spc="-5" dirty="0" smtClean="0">
                <a:solidFill>
                  <a:srgbClr val="221F1F"/>
                </a:solidFill>
                <a:latin typeface="Arial"/>
                <a:cs typeface="Arial"/>
              </a:rPr>
              <a:t>r-t</a:t>
            </a:r>
            <a:r>
              <a:rPr sz="1400" b="1" spc="-15" dirty="0" smtClean="0">
                <a:solidFill>
                  <a:srgbClr val="221F1F"/>
                </a:solidFill>
                <a:latin typeface="Arial"/>
                <a:cs typeface="Arial"/>
              </a:rPr>
              <a:t>o</a:t>
            </a:r>
            <a:r>
              <a:rPr sz="1400" b="1" spc="-10" dirty="0" smtClean="0">
                <a:solidFill>
                  <a:srgbClr val="221F1F"/>
                </a:solidFill>
                <a:latin typeface="Arial"/>
                <a:cs typeface="Arial"/>
              </a:rPr>
              <a:t>-Noise Ratio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measure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performance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satellite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ratio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carrier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power</a:t>
            </a:r>
            <a:r>
              <a:rPr sz="1400" spc="8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4975372"/>
            <a:ext cx="5795645" cy="9315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noise </a:t>
            </a:r>
            <a:r>
              <a:rPr sz="1400" spc="9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power </a:t>
            </a:r>
            <a:r>
              <a:rPr sz="1400" spc="9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 </a:t>
            </a:r>
            <a:r>
              <a:rPr sz="1400" spc="10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400" spc="10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receiver </a:t>
            </a:r>
            <a:r>
              <a:rPr sz="1400" spc="9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input, </a:t>
            </a:r>
            <a:r>
              <a:rPr sz="1400" spc="9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sz="1400" spc="9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lin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k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-budget </a:t>
            </a:r>
            <a:r>
              <a:rPr sz="1400" spc="9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calculations </a:t>
            </a:r>
            <a:r>
              <a:rPr sz="1400" spc="10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are concerned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with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d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etermining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this ratio. Con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v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entionally,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ratio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denoted by </a:t>
            </a:r>
            <a:r>
              <a:rPr sz="1400" i="1" spc="-15" dirty="0" smtClean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/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i="1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(or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CNR),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which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equivalent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i="1" spc="-15" dirty="0" smtClean="0">
                <a:solidFill>
                  <a:srgbClr val="221F1F"/>
                </a:solidFill>
                <a:latin typeface="Arial"/>
                <a:cs typeface="Arial"/>
              </a:rPr>
              <a:t>PR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/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400" i="1" spc="-15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.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terms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 decibels,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22234" y="5068823"/>
            <a:ext cx="42037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often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00" y="6295897"/>
            <a:ext cx="2682875" cy="2678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C/N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= 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200" b="1" spc="0" dirty="0" smtClean="0">
                <a:solidFill>
                  <a:srgbClr val="221F1F"/>
                </a:solidFill>
                <a:latin typeface="Arial"/>
                <a:cs typeface="Arial"/>
              </a:rPr>
              <a:t>r - </a:t>
            </a:r>
            <a:r>
              <a:rPr sz="1200" b="1" spc="-5" dirty="0" smtClean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000" b="1" spc="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2"/>
              </a:spcBef>
            </a:pPr>
            <a:endParaRPr sz="1400"/>
          </a:p>
          <a:p>
            <a:pPr marL="606425" marR="12700" indent="-594360">
              <a:lnSpc>
                <a:spcPct val="1439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=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200" b="1" spc="-10" dirty="0" smtClean="0">
                <a:solidFill>
                  <a:srgbClr val="221F1F"/>
                </a:solidFill>
                <a:latin typeface="Arial"/>
                <a:cs typeface="Arial"/>
              </a:rPr>
              <a:t>r </a:t>
            </a:r>
            <a:r>
              <a:rPr sz="1200" b="1" spc="11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=  carrier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receiving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power Pr =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Gr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/ L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6035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EIRP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=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Gt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4"/>
              </a:spcBef>
            </a:pPr>
            <a:endParaRPr sz="1400"/>
          </a:p>
          <a:p>
            <a:pPr marL="12700" marR="1558290" indent="247650">
              <a:lnSpc>
                <a:spcPct val="144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= </a:t>
            </a:r>
            <a:r>
              <a:rPr sz="1400" b="1" spc="-10" dirty="0" smtClean="0">
                <a:latin typeface="Arial"/>
                <a:cs typeface="Arial"/>
              </a:rPr>
              <a:t>k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Ts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B T</a:t>
            </a:r>
            <a:r>
              <a:rPr sz="1400" b="1" spc="-15" dirty="0" smtClean="0">
                <a:latin typeface="Arial"/>
                <a:cs typeface="Arial"/>
              </a:rPr>
              <a:t>h</a:t>
            </a:r>
            <a:r>
              <a:rPr sz="1400" b="1" spc="-10" dirty="0" smtClean="0">
                <a:latin typeface="Arial"/>
                <a:cs typeface="Arial"/>
              </a:rPr>
              <a:t>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42048" y="914400"/>
            <a:ext cx="3419475" cy="581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0100" y="2172461"/>
            <a:ext cx="6057138" cy="18851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145" y="963930"/>
            <a:ext cx="61658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C/N 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4711" y="842203"/>
            <a:ext cx="445770" cy="5149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4460" marR="12700" indent="-112395">
              <a:lnSpc>
                <a:spcPct val="125800"/>
              </a:lnSpc>
              <a:tabLst>
                <a:tab pos="432434" algn="l"/>
              </a:tabLst>
            </a:pPr>
            <a:r>
              <a:rPr sz="1300" u="heavy" dirty="0" smtClean="0">
                <a:solidFill>
                  <a:srgbClr val="221F1F"/>
                </a:solidFill>
                <a:latin typeface="Cambria Math"/>
                <a:cs typeface="Cambria Math"/>
              </a:rPr>
              <a:t> </a:t>
            </a:r>
            <a:r>
              <a:rPr sz="1300" u="heavy" spc="75" dirty="0" smtClean="0">
                <a:solidFill>
                  <a:srgbClr val="221F1F"/>
                </a:solidFill>
                <a:latin typeface="Cambria Math"/>
                <a:cs typeface="Cambria Math"/>
              </a:rPr>
              <a:t>Pt  Gt</a:t>
            </a:r>
            <a:r>
              <a:rPr sz="1300" u="heavy" spc="0" dirty="0" smtClean="0">
                <a:solidFill>
                  <a:srgbClr val="221F1F"/>
                </a:solidFill>
                <a:latin typeface="Cambria Math"/>
                <a:cs typeface="Cambria Math"/>
              </a:rPr>
              <a:t> 	</a:t>
            </a:r>
            <a:r>
              <a:rPr sz="1300" spc="0" dirty="0" smtClean="0">
                <a:solidFill>
                  <a:srgbClr val="221F1F"/>
                </a:solidFill>
                <a:latin typeface="Cambria Math"/>
                <a:cs typeface="Cambria Math"/>
              </a:rPr>
              <a:t> </a:t>
            </a:r>
            <a:r>
              <a:rPr sz="1300" spc="65" dirty="0" smtClean="0">
                <a:solidFill>
                  <a:srgbClr val="221F1F"/>
                </a:solidFill>
                <a:latin typeface="Cambria Math"/>
                <a:cs typeface="Cambria Math"/>
              </a:rPr>
              <a:t>LF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4311" y="963930"/>
            <a:ext cx="8953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5573" y="893318"/>
            <a:ext cx="217804" cy="4641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u="heavy" dirty="0" smtClean="0">
                <a:solidFill>
                  <a:srgbClr val="221F1F"/>
                </a:solidFill>
                <a:latin typeface="Cambria Math"/>
                <a:cs typeface="Cambria Math"/>
              </a:rPr>
              <a:t> </a:t>
            </a:r>
            <a:r>
              <a:rPr sz="1300" u="heavy" spc="100" dirty="0" smtClean="0">
                <a:solidFill>
                  <a:srgbClr val="221F1F"/>
                </a:solidFill>
                <a:latin typeface="Cambria Math"/>
                <a:cs typeface="Cambria Math"/>
              </a:rPr>
              <a:t>G</a:t>
            </a:r>
            <a:r>
              <a:rPr sz="1300" u="heavy" spc="65" dirty="0" smtClean="0">
                <a:solidFill>
                  <a:srgbClr val="221F1F"/>
                </a:solidFill>
                <a:latin typeface="Cambria Math"/>
                <a:cs typeface="Cambria Math"/>
              </a:rPr>
              <a:t>r </a:t>
            </a:r>
            <a:endParaRPr sz="13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400"/>
              </a:spcBef>
            </a:pPr>
            <a:r>
              <a:rPr sz="1300" spc="-5" dirty="0" smtClean="0">
                <a:solidFill>
                  <a:srgbClr val="221F1F"/>
                </a:solidFill>
                <a:latin typeface="Cambria Math"/>
                <a:cs typeface="Cambria Math"/>
              </a:rPr>
              <a:t>𝑇�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6573" y="963930"/>
            <a:ext cx="8953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68090" y="893318"/>
            <a:ext cx="302260" cy="4641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88925" algn="l"/>
              </a:tabLst>
            </a:pPr>
            <a:r>
              <a:rPr sz="1300" u="heavy" dirty="0" smtClean="0">
                <a:solidFill>
                  <a:srgbClr val="221F1F"/>
                </a:solidFill>
                <a:latin typeface="Cambria Math"/>
                <a:cs typeface="Cambria Math"/>
              </a:rPr>
              <a:t>  </a:t>
            </a:r>
            <a:r>
              <a:rPr sz="1300" u="heavy" spc="140" dirty="0" smtClean="0">
                <a:solidFill>
                  <a:srgbClr val="221F1F"/>
                </a:solidFill>
                <a:latin typeface="Cambria Math"/>
                <a:cs typeface="Cambria Math"/>
              </a:rPr>
              <a:t> </a:t>
            </a:r>
            <a:r>
              <a:rPr sz="1300" u="heavy" spc="25" dirty="0" smtClean="0">
                <a:solidFill>
                  <a:srgbClr val="221F1F"/>
                </a:solidFill>
                <a:latin typeface="Cambria Math"/>
                <a:cs typeface="Cambria Math"/>
              </a:rPr>
              <a:t>1 	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300" dirty="0" smtClean="0">
                <a:solidFill>
                  <a:srgbClr val="221F1F"/>
                </a:solidFill>
                <a:latin typeface="Cambria Math"/>
                <a:cs typeface="Cambria Math"/>
              </a:rPr>
              <a:t>𝐾𝐵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400" y="1738883"/>
            <a:ext cx="44069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 dB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8453" y="3002026"/>
            <a:ext cx="3609340" cy="723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23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Noise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Density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7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600" dirty="0" smtClean="0">
                <a:latin typeface="Times New Roman"/>
                <a:cs typeface="Times New Roman"/>
              </a:rPr>
              <a:t>It is a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p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wer pre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en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ed at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1 KHz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bandwidth,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400" y="5139690"/>
            <a:ext cx="5668645" cy="473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839"/>
              </a:lnSpc>
            </a:pPr>
            <a:r>
              <a:rPr sz="1600" dirty="0" smtClean="0">
                <a:latin typeface="Times New Roman"/>
                <a:cs typeface="Times New Roman"/>
              </a:rPr>
              <a:t>The 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atio of 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arri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r power 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noise 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ower </a:t>
            </a:r>
            <a:r>
              <a:rPr sz="1600" spc="-10" dirty="0" smtClean="0">
                <a:latin typeface="Times New Roman"/>
                <a:cs typeface="Times New Roman"/>
              </a:rPr>
              <a:t>d</a:t>
            </a:r>
            <a:r>
              <a:rPr sz="1600" spc="0" dirty="0" smtClean="0">
                <a:latin typeface="Times New Roman"/>
                <a:cs typeface="Times New Roman"/>
              </a:rPr>
              <a:t>ensity m</a:t>
            </a:r>
            <a:r>
              <a:rPr sz="1600" spc="-5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y be the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q</a:t>
            </a:r>
            <a:r>
              <a:rPr sz="1600" spc="-10" dirty="0" smtClean="0">
                <a:latin typeface="Times New Roman"/>
                <a:cs typeface="Times New Roman"/>
              </a:rPr>
              <a:t>u</a:t>
            </a:r>
            <a:r>
              <a:rPr sz="1600" spc="0" dirty="0" smtClean="0">
                <a:latin typeface="Times New Roman"/>
                <a:cs typeface="Times New Roman"/>
              </a:rPr>
              <a:t>anti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y ac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ually 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equired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00100" y="2363977"/>
            <a:ext cx="5037582" cy="422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0100" y="5604509"/>
            <a:ext cx="1704975" cy="1704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0100" y="7548371"/>
            <a:ext cx="3152775" cy="9712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0100" y="3950970"/>
            <a:ext cx="2066925" cy="942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910417"/>
            <a:ext cx="5666740" cy="7131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5800"/>
              </a:lnSpc>
            </a:pPr>
            <a:r>
              <a:rPr sz="1600" dirty="0" smtClean="0">
                <a:latin typeface="Times New Roman"/>
                <a:cs typeface="Times New Roman"/>
              </a:rPr>
              <a:t>[</a:t>
            </a:r>
            <a:r>
              <a:rPr sz="1600" i="1" spc="-5" dirty="0" smtClean="0">
                <a:latin typeface="Times New Roman"/>
                <a:cs typeface="Times New Roman"/>
              </a:rPr>
              <a:t>C</a:t>
            </a:r>
            <a:r>
              <a:rPr sz="1600" spc="-5" dirty="0" smtClean="0">
                <a:latin typeface="Times New Roman"/>
                <a:cs typeface="Times New Roman"/>
              </a:rPr>
              <a:t>/</a:t>
            </a:r>
            <a:r>
              <a:rPr sz="1600" i="1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] is a t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ue power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ratio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in units 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f deci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els,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and [</a:t>
            </a:r>
            <a:r>
              <a:rPr sz="1600" i="1" spc="-10" dirty="0" smtClean="0">
                <a:latin typeface="Times New Roman"/>
                <a:cs typeface="Times New Roman"/>
              </a:rPr>
              <a:t>B</a:t>
            </a:r>
            <a:r>
              <a:rPr sz="1100" i="1" spc="-1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] is in deci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els relati</a:t>
            </a:r>
            <a:r>
              <a:rPr sz="1600" spc="-10" dirty="0" smtClean="0">
                <a:latin typeface="Times New Roman"/>
                <a:cs typeface="Times New Roman"/>
              </a:rPr>
              <a:t>v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one 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ertz, or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dBHz.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hus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the units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for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5" dirty="0" smtClean="0">
                <a:latin typeface="Times New Roman"/>
                <a:cs typeface="Times New Roman"/>
              </a:rPr>
              <a:t>[</a:t>
            </a:r>
            <a:r>
              <a:rPr sz="1600" i="1" spc="-5" dirty="0" smtClean="0">
                <a:latin typeface="Times New Roman"/>
                <a:cs typeface="Times New Roman"/>
              </a:rPr>
              <a:t>C</a:t>
            </a:r>
            <a:r>
              <a:rPr sz="1600" spc="-5" dirty="0" smtClean="0">
                <a:latin typeface="Times New Roman"/>
                <a:cs typeface="Times New Roman"/>
              </a:rPr>
              <a:t>/</a:t>
            </a:r>
            <a:r>
              <a:rPr sz="1600" i="1" spc="-10" dirty="0" smtClean="0">
                <a:latin typeface="Times New Roman"/>
                <a:cs typeface="Times New Roman"/>
              </a:rPr>
              <a:t>N</a:t>
            </a:r>
            <a:r>
              <a:rPr sz="1600" i="1" spc="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] a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 dB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Hz. Substi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ut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ng Eq </a:t>
            </a:r>
            <a:r>
              <a:rPr sz="1600" spc="-10" dirty="0" smtClean="0">
                <a:latin typeface="Times New Roman"/>
                <a:cs typeface="Times New Roman"/>
              </a:rPr>
              <a:t>(</a:t>
            </a:r>
            <a:r>
              <a:rPr sz="1600" spc="0" dirty="0" smtClean="0">
                <a:latin typeface="Times New Roman"/>
                <a:cs typeface="Times New Roman"/>
              </a:rPr>
              <a:t>3.33) </a:t>
            </a:r>
            <a:r>
              <a:rPr sz="1600" spc="-5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or </a:t>
            </a:r>
            <a:r>
              <a:rPr sz="1600" spc="-5" dirty="0" smtClean="0">
                <a:latin typeface="Times New Roman"/>
                <a:cs typeface="Times New Roman"/>
              </a:rPr>
              <a:t>[</a:t>
            </a:r>
            <a:r>
              <a:rPr sz="1600" spc="0" dirty="0" smtClean="0">
                <a:latin typeface="Times New Roman"/>
                <a:cs typeface="Times New Roman"/>
              </a:rPr>
              <a:t>C/N] gi</a:t>
            </a:r>
            <a:r>
              <a:rPr sz="1600" spc="-10" dirty="0" smtClean="0">
                <a:latin typeface="Times New Roman"/>
                <a:cs typeface="Times New Roman"/>
              </a:rPr>
              <a:t>v</a:t>
            </a:r>
            <a:r>
              <a:rPr sz="1600" spc="0" dirty="0" smtClean="0">
                <a:latin typeface="Times New Roman"/>
                <a:cs typeface="Times New Roman"/>
              </a:rPr>
              <a:t>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2627121"/>
            <a:ext cx="6200140" cy="1189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2.10  F</a:t>
            </a:r>
            <a:r>
              <a:rPr sz="1600" b="1" spc="-10" dirty="0" smtClean="0">
                <a:latin typeface="Times New Roman"/>
                <a:cs typeface="Times New Roman"/>
              </a:rPr>
              <a:t>i</a:t>
            </a:r>
            <a:r>
              <a:rPr sz="1600" b="1" spc="0" dirty="0" smtClean="0">
                <a:latin typeface="Times New Roman"/>
                <a:cs typeface="Times New Roman"/>
              </a:rPr>
              <a:t>g</a:t>
            </a:r>
            <a:r>
              <a:rPr sz="1600" b="1" spc="-10" dirty="0" smtClean="0">
                <a:latin typeface="Times New Roman"/>
                <a:cs typeface="Times New Roman"/>
              </a:rPr>
              <a:t>u</a:t>
            </a:r>
            <a:r>
              <a:rPr sz="1600" b="1" spc="0" dirty="0" smtClean="0">
                <a:latin typeface="Times New Roman"/>
                <a:cs typeface="Times New Roman"/>
              </a:rPr>
              <a:t>re of</a:t>
            </a:r>
            <a:r>
              <a:rPr sz="1600" b="1" spc="-10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merit (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G / T </a:t>
            </a:r>
            <a:r>
              <a:rPr sz="1600" b="1" spc="-10" dirty="0" smtClean="0">
                <a:latin typeface="Times New Roman"/>
                <a:cs typeface="Times New Roman"/>
              </a:rPr>
              <a:t>R</a:t>
            </a:r>
            <a:r>
              <a:rPr sz="1600" b="1" spc="0" dirty="0" smtClean="0">
                <a:latin typeface="Times New Roman"/>
                <a:cs typeface="Times New Roman"/>
              </a:rPr>
              <a:t>atio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for Ea</a:t>
            </a:r>
            <a:r>
              <a:rPr sz="1600" b="1" spc="-5" dirty="0" smtClean="0">
                <a:latin typeface="Times New Roman"/>
                <a:cs typeface="Times New Roman"/>
              </a:rPr>
              <a:t>rt</a:t>
            </a:r>
            <a:r>
              <a:rPr sz="1600" b="1" spc="0" dirty="0" smtClean="0">
                <a:latin typeface="Times New Roman"/>
                <a:cs typeface="Times New Roman"/>
              </a:rPr>
              <a:t>h Station</a:t>
            </a:r>
            <a:r>
              <a:rPr sz="1600" b="1" spc="-10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8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ct val="95800"/>
              </a:lnSpc>
            </a:pPr>
            <a:r>
              <a:rPr sz="1600" dirty="0" smtClean="0">
                <a:latin typeface="Times New Roman"/>
                <a:cs typeface="Times New Roman"/>
              </a:rPr>
              <a:t>This rat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 is w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dely used 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speci</a:t>
            </a:r>
            <a:r>
              <a:rPr sz="1600" spc="-5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y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qual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ty of an 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arth s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ation &amp; sa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.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an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enna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ga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Gd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and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system 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oise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emp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rature 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100" spc="-10" dirty="0" smtClean="0">
                <a:latin typeface="Times New Roman"/>
                <a:cs typeface="Times New Roman"/>
              </a:rPr>
              <a:t>S</a:t>
            </a:r>
            <a:r>
              <a:rPr sz="1100" spc="12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can </a:t>
            </a:r>
            <a:r>
              <a:rPr sz="1600" spc="-5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e combin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d in </a:t>
            </a:r>
            <a:r>
              <a:rPr sz="1600" spc="-5" dirty="0" smtClean="0">
                <a:latin typeface="Times New Roman"/>
                <a:cs typeface="Times New Roman"/>
              </a:rPr>
              <a:t>Eq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5362955"/>
            <a:ext cx="2413635" cy="2559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There</a:t>
            </a:r>
            <a:r>
              <a:rPr sz="1600" b="1" spc="-10" dirty="0" smtClean="0">
                <a:latin typeface="Times New Roman"/>
                <a:cs typeface="Times New Roman"/>
              </a:rPr>
              <a:t>f</a:t>
            </a:r>
            <a:r>
              <a:rPr sz="1600" b="1" spc="0" dirty="0" smtClean="0">
                <a:latin typeface="Times New Roman"/>
                <a:cs typeface="Times New Roman"/>
              </a:rPr>
              <a:t>ore the li</a:t>
            </a:r>
            <a:r>
              <a:rPr sz="1600" b="1" spc="-5" dirty="0" smtClean="0">
                <a:latin typeface="Times New Roman"/>
                <a:cs typeface="Times New Roman"/>
              </a:rPr>
              <a:t>n</a:t>
            </a:r>
            <a:r>
              <a:rPr sz="1600" b="1" spc="0" dirty="0" smtClean="0">
                <a:latin typeface="Times New Roman"/>
                <a:cs typeface="Times New Roman"/>
              </a:rPr>
              <a:t>k equat</a:t>
            </a:r>
            <a:r>
              <a:rPr sz="1600" b="1" spc="-10" dirty="0" smtClean="0">
                <a:latin typeface="Times New Roman"/>
                <a:cs typeface="Times New Roman"/>
              </a:rPr>
              <a:t>i</a:t>
            </a:r>
            <a:r>
              <a:rPr sz="1600" b="1" spc="0" dirty="0" smtClean="0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8133" y="5362955"/>
            <a:ext cx="759460" cy="2559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bec</a:t>
            </a:r>
            <a:r>
              <a:rPr sz="1600" b="1" spc="-10" dirty="0" smtClean="0">
                <a:latin typeface="Times New Roman"/>
                <a:cs typeface="Times New Roman"/>
              </a:rPr>
              <a:t>o</a:t>
            </a:r>
            <a:r>
              <a:rPr sz="1600" b="1" spc="0" dirty="0" smtClean="0">
                <a:latin typeface="Times New Roman"/>
                <a:cs typeface="Times New Roman"/>
              </a:rPr>
              <a:t>mes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00" y="6580123"/>
            <a:ext cx="5765800" cy="2371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Calculate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ov</a:t>
            </a:r>
            <a:r>
              <a:rPr sz="1400" spc="-5" dirty="0" smtClean="0">
                <a:latin typeface="Arial"/>
                <a:cs typeface="Arial"/>
              </a:rPr>
              <a:t>erall </a:t>
            </a:r>
            <a:r>
              <a:rPr sz="1400" spc="-10" dirty="0" smtClean="0">
                <a:latin typeface="Arial"/>
                <a:cs typeface="Arial"/>
              </a:rPr>
              <a:t>C/N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for a </a:t>
            </a:r>
            <a:r>
              <a:rPr sz="1400" spc="-5" dirty="0" smtClean="0">
                <a:latin typeface="Arial"/>
                <a:cs typeface="Arial"/>
              </a:rPr>
              <a:t>satelli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link with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following p</a:t>
            </a:r>
            <a:r>
              <a:rPr sz="1400" spc="-5" dirty="0" smtClean="0">
                <a:latin typeface="Arial"/>
                <a:cs typeface="Arial"/>
              </a:rPr>
              <a:t>a</a:t>
            </a:r>
            <a:r>
              <a:rPr sz="1400" spc="-10" dirty="0" smtClean="0">
                <a:latin typeface="Arial"/>
                <a:cs typeface="Arial"/>
              </a:rPr>
              <a:t>rameters: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Satellite’s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EIR</a:t>
            </a:r>
            <a:r>
              <a:rPr sz="1400" spc="-20" dirty="0" smtClean="0">
                <a:latin typeface="Arial"/>
                <a:cs typeface="Arial"/>
              </a:rPr>
              <a:t>P</a:t>
            </a:r>
            <a:r>
              <a:rPr sz="1400" spc="-5" dirty="0" smtClean="0">
                <a:latin typeface="Arial"/>
                <a:cs typeface="Arial"/>
              </a:rPr>
              <a:t>: </a:t>
            </a:r>
            <a:r>
              <a:rPr sz="1400" spc="-10" dirty="0" smtClean="0">
                <a:latin typeface="Arial"/>
                <a:cs typeface="Arial"/>
              </a:rPr>
              <a:t>45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dBW;</a:t>
            </a:r>
            <a:endParaRPr sz="1400">
              <a:latin typeface="Arial"/>
              <a:cs typeface="Arial"/>
            </a:endParaRPr>
          </a:p>
          <a:p>
            <a:pPr marL="12700" marR="214630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Downlink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fre</a:t>
            </a:r>
            <a:r>
              <a:rPr sz="1400" spc="0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-space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loss: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205.4 dB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(12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GHz); Uplink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contribution: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0.5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dB;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Additional</a:t>
            </a:r>
            <a:r>
              <a:rPr sz="1400" spc="-5" dirty="0" smtClean="0">
                <a:latin typeface="Arial"/>
                <a:cs typeface="Arial"/>
              </a:rPr>
              <a:t> lo</a:t>
            </a:r>
            <a:r>
              <a:rPr sz="1400" spc="-10" dirty="0" smtClean="0">
                <a:latin typeface="Arial"/>
                <a:cs typeface="Arial"/>
              </a:rPr>
              <a:t>sses: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0.5 dB;</a:t>
            </a:r>
            <a:endParaRPr sz="1400">
              <a:latin typeface="Arial"/>
              <a:cs typeface="Arial"/>
            </a:endParaRPr>
          </a:p>
          <a:p>
            <a:pPr marL="12700" marR="214757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Receiver ground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terminal bandwidth: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20 MHz; Receiver ground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terminal (G/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5" dirty="0" smtClean="0">
                <a:latin typeface="Arial"/>
                <a:cs typeface="Arial"/>
              </a:rPr>
              <a:t>): </a:t>
            </a:r>
            <a:r>
              <a:rPr sz="1400" spc="-10" dirty="0" smtClean="0">
                <a:latin typeface="Arial"/>
                <a:cs typeface="Arial"/>
              </a:rPr>
              <a:t>20 d</a:t>
            </a:r>
            <a:r>
              <a:rPr sz="1400" spc="-15" dirty="0" smtClean="0">
                <a:latin typeface="Arial"/>
                <a:cs typeface="Arial"/>
              </a:rPr>
              <a:t>B</a:t>
            </a:r>
            <a:r>
              <a:rPr sz="1400" spc="-10" dirty="0" smtClean="0">
                <a:latin typeface="Arial"/>
                <a:cs typeface="Arial"/>
              </a:rPr>
              <a:t>/K.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0100" y="1859279"/>
            <a:ext cx="3790950" cy="5523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0100" y="3809238"/>
            <a:ext cx="4724400" cy="495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100" y="4304538"/>
            <a:ext cx="5619750" cy="838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0100" y="5843778"/>
            <a:ext cx="4724400" cy="5046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1209040"/>
            <a:ext cx="5193030" cy="838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Solution.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The receiver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ground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terminal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bandwidth, expressed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decibels,</a:t>
            </a:r>
            <a:r>
              <a:rPr sz="1400" spc="-5" dirty="0" smtClean="0">
                <a:latin typeface="Arial"/>
                <a:cs typeface="Arial"/>
              </a:rPr>
              <a:t> 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3604259"/>
            <a:ext cx="6102985" cy="2678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892810" algn="l"/>
              </a:tabLst>
            </a:pPr>
            <a:r>
              <a:rPr sz="1400" b="1" spc="-10" dirty="0" smtClean="0">
                <a:latin typeface="Arial"/>
                <a:cs typeface="Arial"/>
              </a:rPr>
              <a:t>Example	</a:t>
            </a:r>
            <a:r>
              <a:rPr sz="1400" spc="-10" dirty="0" smtClean="0">
                <a:latin typeface="Arial"/>
                <a:cs typeface="Arial"/>
              </a:rPr>
              <a:t>Con</a:t>
            </a:r>
            <a:r>
              <a:rPr sz="1400" spc="-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ider 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satell</a:t>
            </a:r>
            <a:r>
              <a:rPr sz="1400" spc="-5" dirty="0" smtClean="0">
                <a:latin typeface="Arial"/>
                <a:cs typeface="Arial"/>
              </a:rPr>
              <a:t>ite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transmitting 25W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 freque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cy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4 GHz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via</a:t>
            </a:r>
            <a:r>
              <a:rPr sz="1400" spc="-5" dirty="0" smtClean="0">
                <a:latin typeface="Arial"/>
                <a:cs typeface="Arial"/>
              </a:rPr>
              <a:t> a</a:t>
            </a:r>
            <a:r>
              <a:rPr sz="1400" spc="-10" dirty="0" smtClean="0">
                <a:latin typeface="Arial"/>
                <a:cs typeface="Arial"/>
              </a:rPr>
              <a:t>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 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18dB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a</a:t>
            </a:r>
            <a:r>
              <a:rPr sz="1400" spc="-10" dirty="0" smtClean="0">
                <a:latin typeface="Arial"/>
                <a:cs typeface="Arial"/>
              </a:rPr>
              <a:t>rth station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twork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uses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 antenna of 12m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diameter with an efficie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cy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65%.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Assumi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satellit</a:t>
            </a:r>
            <a:r>
              <a:rPr sz="1400" spc="10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-earth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station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range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40 000 km.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Determine:</a:t>
            </a:r>
            <a:endParaRPr sz="1400">
              <a:latin typeface="Arial"/>
              <a:cs typeface="Arial"/>
            </a:endParaRPr>
          </a:p>
          <a:p>
            <a:pPr marL="12700" marR="292671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1- The gain of 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ear</a:t>
            </a:r>
            <a:r>
              <a:rPr sz="1400" spc="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h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station</a:t>
            </a:r>
            <a:r>
              <a:rPr sz="1400" spc="-5" dirty="0" smtClean="0">
                <a:latin typeface="Arial"/>
                <a:cs typeface="Arial"/>
              </a:rPr>
              <a:t> a</a:t>
            </a:r>
            <a:r>
              <a:rPr sz="1400" spc="-10" dirty="0" smtClean="0">
                <a:latin typeface="Arial"/>
                <a:cs typeface="Arial"/>
              </a:rPr>
              <a:t>ntenna. 2- The path loss</a:t>
            </a:r>
            <a:r>
              <a:rPr sz="1400" spc="-5" dirty="0" smtClean="0">
                <a:latin typeface="Arial"/>
                <a:cs typeface="Arial"/>
              </a:rPr>
              <a:t> (</a:t>
            </a:r>
            <a:r>
              <a:rPr sz="1400" spc="-15" dirty="0" smtClean="0">
                <a:latin typeface="Arial"/>
                <a:cs typeface="Arial"/>
              </a:rPr>
              <a:t>F</a:t>
            </a:r>
            <a:r>
              <a:rPr sz="1400" spc="-10" dirty="0" smtClean="0">
                <a:latin typeface="Arial"/>
                <a:cs typeface="Arial"/>
              </a:rPr>
              <a:t>SL).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 marL="12700">
              <a:lnSpc>
                <a:spcPct val="100000"/>
              </a:lnSpc>
              <a:buFont typeface="Arial"/>
              <a:buAutoNum type="arabicPlain" startAt="3"/>
              <a:tabLst>
                <a:tab pos="220345" algn="l"/>
              </a:tabLst>
            </a:pPr>
            <a:r>
              <a:rPr sz="1400" spc="-10" dirty="0" smtClean="0">
                <a:latin typeface="Arial"/>
                <a:cs typeface="Arial"/>
              </a:rPr>
              <a:t>The flux</a:t>
            </a:r>
            <a:r>
              <a:rPr sz="1400" spc="-5" dirty="0" smtClean="0">
                <a:latin typeface="Arial"/>
                <a:cs typeface="Arial"/>
              </a:rPr>
              <a:t> d</a:t>
            </a:r>
            <a:r>
              <a:rPr sz="1400" spc="-10" dirty="0" smtClean="0">
                <a:latin typeface="Arial"/>
                <a:cs typeface="Arial"/>
              </a:rPr>
              <a:t>ensity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earth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statio</a:t>
            </a:r>
            <a:r>
              <a:rPr sz="1400" spc="-5" dirty="0" smtClean="0">
                <a:latin typeface="Arial"/>
                <a:cs typeface="Arial"/>
              </a:rPr>
              <a:t>n.</a:t>
            </a:r>
            <a:endParaRPr sz="1400">
              <a:latin typeface="Arial"/>
              <a:cs typeface="Arial"/>
            </a:endParaRPr>
          </a:p>
          <a:p>
            <a:pPr marL="12700" marR="1020444">
              <a:lnSpc>
                <a:spcPts val="2420"/>
              </a:lnSpc>
              <a:spcBef>
                <a:spcPts val="195"/>
              </a:spcBef>
              <a:buFont typeface="Arial"/>
              <a:buAutoNum type="arabicPlain" startAt="3"/>
              <a:tabLst>
                <a:tab pos="220345" algn="l"/>
              </a:tabLst>
            </a:pPr>
            <a:r>
              <a:rPr sz="1400" spc="-10" dirty="0" smtClean="0">
                <a:latin typeface="Arial"/>
                <a:cs typeface="Arial"/>
              </a:rPr>
              <a:t>The power received</a:t>
            </a:r>
            <a:r>
              <a:rPr sz="1400" spc="-5" dirty="0" smtClean="0">
                <a:latin typeface="Arial"/>
                <a:cs typeface="Arial"/>
              </a:rPr>
              <a:t> at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output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the earth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station ante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na. Ans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0100" y="2141220"/>
            <a:ext cx="5831967" cy="5097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0100" y="2884932"/>
            <a:ext cx="5835523" cy="6252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0100" y="6375653"/>
            <a:ext cx="5941059" cy="24668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3767328"/>
            <a:ext cx="4640580" cy="5022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Example</a:t>
            </a:r>
            <a:r>
              <a:rPr sz="1400" b="1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5"/>
              </a:spcBef>
            </a:pPr>
            <a:endParaRPr sz="700"/>
          </a:p>
          <a:p>
            <a:pPr marL="351790">
              <a:lnSpc>
                <a:spcPct val="100000"/>
              </a:lnSpc>
            </a:pPr>
            <a:r>
              <a:rPr sz="1200" b="1" dirty="0" smtClean="0">
                <a:solidFill>
                  <a:srgbClr val="211F1F"/>
                </a:solidFill>
                <a:latin typeface="Arial"/>
                <a:cs typeface="Arial"/>
              </a:rPr>
              <a:t>GEO satellite</a:t>
            </a:r>
            <a:r>
              <a:rPr sz="12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200" b="1" spc="5" dirty="0" smtClean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r>
              <a:rPr sz="1200" b="1" spc="-10" dirty="0" smtClean="0">
                <a:solidFill>
                  <a:srgbClr val="211F1F"/>
                </a:solidFill>
                <a:latin typeface="Arial"/>
                <a:cs typeface="Arial"/>
              </a:rPr>
              <a:t>y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stem ha</a:t>
            </a:r>
            <a:r>
              <a:rPr sz="1200" b="1" spc="-5" dirty="0" smtClean="0">
                <a:solidFill>
                  <a:srgbClr val="211F1F"/>
                </a:solidFill>
                <a:latin typeface="Arial"/>
                <a:cs typeface="Arial"/>
              </a:rPr>
              <a:t>v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ing rec</a:t>
            </a:r>
            <a:r>
              <a:rPr sz="1200" b="1" spc="-5" dirty="0" smtClean="0">
                <a:solidFill>
                  <a:srgbClr val="211F1F"/>
                </a:solidFill>
                <a:latin typeface="Arial"/>
                <a:cs typeface="Arial"/>
              </a:rPr>
              <a:t>e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ived p</a:t>
            </a:r>
            <a:r>
              <a:rPr sz="1200" b="1" spc="-10" dirty="0" smtClean="0">
                <a:solidFill>
                  <a:srgbClr val="211F1F"/>
                </a:solidFill>
                <a:latin typeface="Arial"/>
                <a:cs typeface="Arial"/>
              </a:rPr>
              <a:t>o</a:t>
            </a:r>
            <a:r>
              <a:rPr sz="1200" b="1" spc="10" dirty="0" smtClean="0">
                <a:solidFill>
                  <a:srgbClr val="211F1F"/>
                </a:solidFill>
                <a:latin typeface="Arial"/>
                <a:cs typeface="Arial"/>
              </a:rPr>
              <a:t>w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er</a:t>
            </a:r>
            <a:r>
              <a:rPr sz="1200" b="1" spc="-1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of  50 </a:t>
            </a:r>
            <a:r>
              <a:rPr sz="1200" b="1" spc="-5" dirty="0" smtClean="0">
                <a:solidFill>
                  <a:srgbClr val="211F1F"/>
                </a:solidFill>
                <a:latin typeface="Arial"/>
                <a:cs typeface="Arial"/>
              </a:rPr>
              <a:t>p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w</a:t>
            </a:r>
            <a:r>
              <a:rPr sz="1200" b="1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fr</a:t>
            </a:r>
            <a:r>
              <a:rPr sz="1200" b="1" spc="-10" dirty="0" smtClean="0">
                <a:solidFill>
                  <a:srgbClr val="211F1F"/>
                </a:solidFill>
                <a:latin typeface="Arial"/>
                <a:cs typeface="Arial"/>
              </a:rPr>
              <a:t>o</a:t>
            </a:r>
            <a:r>
              <a:rPr sz="1200" b="1" spc="0" dirty="0" smtClean="0">
                <a:solidFill>
                  <a:srgbClr val="211F1F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100" y="914400"/>
            <a:ext cx="5941059" cy="27621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0100" y="4348734"/>
            <a:ext cx="5943600" cy="9122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0100" y="5365241"/>
            <a:ext cx="5409819" cy="3558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4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492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902716"/>
            <a:ext cx="6256020" cy="2191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2.6 Noise Co</a:t>
            </a:r>
            <a:r>
              <a:rPr sz="1400" b="1" i="1" spc="-20" dirty="0" smtClean="0">
                <a:latin typeface="Arial"/>
                <a:cs typeface="Arial"/>
              </a:rPr>
              <a:t>n</a:t>
            </a:r>
            <a:r>
              <a:rPr sz="1400" b="1" i="1" spc="-10" dirty="0" smtClean="0">
                <a:latin typeface="Arial"/>
                <a:cs typeface="Arial"/>
              </a:rPr>
              <a:t>si</a:t>
            </a:r>
            <a:r>
              <a:rPr sz="1400" b="1" i="1" spc="-5" dirty="0" smtClean="0">
                <a:latin typeface="Arial"/>
                <a:cs typeface="Arial"/>
              </a:rPr>
              <a:t>d</a:t>
            </a:r>
            <a:r>
              <a:rPr sz="1400" b="1" i="1" spc="-10" dirty="0" smtClean="0">
                <a:latin typeface="Arial"/>
                <a:cs typeface="Arial"/>
              </a:rPr>
              <a:t>erations in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Satelli</a:t>
            </a:r>
            <a:r>
              <a:rPr sz="1400" b="1" i="1" spc="0" dirty="0" smtClean="0">
                <a:latin typeface="Arial"/>
                <a:cs typeface="Arial"/>
              </a:rPr>
              <a:t>t</a:t>
            </a:r>
            <a:r>
              <a:rPr sz="1400" b="1" i="1" spc="-10" dirty="0" smtClean="0">
                <a:latin typeface="Arial"/>
                <a:cs typeface="Arial"/>
              </a:rPr>
              <a:t>e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Comm.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Link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can be described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any unw</a:t>
            </a:r>
            <a:r>
              <a:rPr sz="1400" spc="-15" dirty="0" smtClean="0">
                <a:latin typeface="Arial"/>
                <a:cs typeface="Arial"/>
              </a:rPr>
              <a:t>a</a:t>
            </a:r>
            <a:r>
              <a:rPr sz="1400" spc="-10" dirty="0" smtClean="0">
                <a:latin typeface="Arial"/>
                <a:cs typeface="Arial"/>
              </a:rPr>
              <a:t>nt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d</a:t>
            </a:r>
            <a:r>
              <a:rPr sz="1400" spc="-5" dirty="0" smtClean="0">
                <a:latin typeface="Arial"/>
                <a:cs typeface="Arial"/>
              </a:rPr>
              <a:t> e</a:t>
            </a:r>
            <a:r>
              <a:rPr sz="1400" spc="-10" dirty="0" smtClean="0">
                <a:latin typeface="Arial"/>
                <a:cs typeface="Arial"/>
              </a:rPr>
              <a:t>lect</a:t>
            </a:r>
            <a:r>
              <a:rPr sz="1400" spc="-5" dirty="0" smtClean="0">
                <a:latin typeface="Arial"/>
                <a:cs typeface="Arial"/>
              </a:rPr>
              <a:t>ric</a:t>
            </a:r>
            <a:r>
              <a:rPr sz="1400" spc="-10" dirty="0" smtClean="0">
                <a:latin typeface="Arial"/>
                <a:cs typeface="Arial"/>
              </a:rPr>
              <a:t>al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signal,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it </a:t>
            </a:r>
            <a:r>
              <a:rPr sz="1400" spc="-10" dirty="0" smtClean="0">
                <a:latin typeface="Arial"/>
                <a:cs typeface="Arial"/>
              </a:rPr>
              <a:t>can be divide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  <a:p>
            <a:pPr marL="336550" marR="15875" indent="-228600" algn="just">
              <a:lnSpc>
                <a:spcPct val="143600"/>
              </a:lnSpc>
              <a:spcBef>
                <a:spcPts val="5"/>
              </a:spcBef>
              <a:buFont typeface="Arial"/>
              <a:buAutoNum type="alphaLcPeriod"/>
              <a:tabLst>
                <a:tab pos="336550" algn="l"/>
              </a:tabLst>
            </a:pPr>
            <a:r>
              <a:rPr sz="1400" spc="-10" dirty="0" smtClean="0">
                <a:latin typeface="Arial"/>
                <a:cs typeface="Arial"/>
              </a:rPr>
              <a:t>External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noise,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it </a:t>
            </a:r>
            <a:r>
              <a:rPr sz="1400" spc="-1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caused </a:t>
            </a:r>
            <a:r>
              <a:rPr sz="1400" spc="-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1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source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outside </a:t>
            </a:r>
            <a:r>
              <a:rPr sz="1400" spc="-1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electronic </a:t>
            </a:r>
            <a:r>
              <a:rPr sz="1400" spc="-1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circui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s used 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system.</a:t>
            </a:r>
            <a:endParaRPr sz="1400">
              <a:latin typeface="Arial"/>
              <a:cs typeface="Arial"/>
            </a:endParaRPr>
          </a:p>
          <a:p>
            <a:pPr marL="336550" marR="12700" indent="-228600" algn="just">
              <a:lnSpc>
                <a:spcPct val="143600"/>
              </a:lnSpc>
              <a:spcBef>
                <a:spcPts val="5"/>
              </a:spcBef>
              <a:buFont typeface="Arial"/>
              <a:buAutoNum type="alphaLcPeriod"/>
              <a:tabLst>
                <a:tab pos="336550" algn="l"/>
              </a:tabLst>
            </a:pPr>
            <a:r>
              <a:rPr sz="1400" spc="-10" dirty="0" smtClean="0">
                <a:latin typeface="Arial"/>
                <a:cs typeface="Arial"/>
              </a:rPr>
              <a:t>Internal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114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 </a:t>
            </a:r>
            <a:r>
              <a:rPr sz="1400" spc="-1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electrical </a:t>
            </a:r>
            <a:r>
              <a:rPr sz="1400" spc="-1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that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generated </a:t>
            </a:r>
            <a:r>
              <a:rPr sz="1400" spc="-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inside </a:t>
            </a:r>
            <a:r>
              <a:rPr sz="1400" spc="-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1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resistors,</a:t>
            </a:r>
            <a:r>
              <a:rPr sz="1400" spc="-5" dirty="0" smtClean="0">
                <a:latin typeface="Arial"/>
                <a:cs typeface="Arial"/>
              </a:rPr>
              <a:t> tra</a:t>
            </a:r>
            <a:r>
              <a:rPr sz="1400" spc="-10" dirty="0" smtClean="0">
                <a:latin typeface="Arial"/>
                <a:cs typeface="Arial"/>
              </a:rPr>
              <a:t>nsistor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diodes</a:t>
            </a:r>
            <a:r>
              <a:rPr sz="1400" spc="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used</a:t>
            </a:r>
            <a:r>
              <a:rPr sz="1400" spc="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amplifier</a:t>
            </a:r>
            <a:r>
              <a:rPr sz="1400" spc="6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mix</a:t>
            </a:r>
            <a:r>
              <a:rPr sz="1400" spc="-5" dirty="0" smtClean="0">
                <a:latin typeface="Arial"/>
                <a:cs typeface="Arial"/>
              </a:rPr>
              <a:t>er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detectors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…………</a:t>
            </a:r>
            <a:r>
              <a:rPr sz="1400" spc="0" dirty="0" smtClean="0">
                <a:latin typeface="Arial"/>
                <a:cs typeface="Arial"/>
              </a:rPr>
              <a:t>.</a:t>
            </a:r>
            <a:r>
              <a:rPr sz="1400" spc="-10" dirty="0" smtClean="0">
                <a:latin typeface="Arial"/>
                <a:cs typeface="Arial"/>
              </a:rPr>
              <a:t>et</a:t>
            </a:r>
            <a:r>
              <a:rPr sz="1400" spc="-5" dirty="0" smtClean="0">
                <a:latin typeface="Arial"/>
                <a:cs typeface="Arial"/>
              </a:rPr>
              <a:t>c.     </a:t>
            </a:r>
            <a:r>
              <a:rPr sz="1400" spc="-19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</a:t>
            </a:r>
            <a:r>
              <a:rPr sz="1400" spc="0" dirty="0" smtClean="0">
                <a:latin typeface="Arial"/>
                <a:cs typeface="Arial"/>
              </a:rPr>
              <a:t>i</a:t>
            </a:r>
            <a:r>
              <a:rPr sz="1400" spc="-10" dirty="0" smtClean="0">
                <a:latin typeface="Arial"/>
                <a:cs typeface="Arial"/>
              </a:rPr>
              <a:t>s 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called thermal noise </a:t>
            </a:r>
            <a:r>
              <a:rPr sz="1400" spc="-5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7049516"/>
            <a:ext cx="6250940" cy="1577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080" algn="ctr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Fig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2.2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12700" marR="12700" algn="just">
              <a:lnSpc>
                <a:spcPct val="143700"/>
              </a:lnSpc>
            </a:pPr>
            <a:r>
              <a:rPr sz="1400" b="1" spc="-10" dirty="0" smtClean="0">
                <a:latin typeface="Arial"/>
                <a:cs typeface="Arial"/>
              </a:rPr>
              <a:t>Noise </a:t>
            </a:r>
            <a:r>
              <a:rPr sz="1400" b="1" spc="-150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(1): </a:t>
            </a:r>
            <a:r>
              <a:rPr sz="1400" b="1" spc="-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included </a:t>
            </a:r>
            <a:r>
              <a:rPr sz="1400" spc="-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 </a:t>
            </a:r>
            <a:r>
              <a:rPr sz="1400" spc="-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signal </a:t>
            </a:r>
            <a:r>
              <a:rPr sz="1400" spc="-1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source </a:t>
            </a:r>
            <a:r>
              <a:rPr sz="1400" spc="-1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plus </a:t>
            </a:r>
            <a:r>
              <a:rPr sz="1400" spc="-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rmal </a:t>
            </a:r>
            <a:r>
              <a:rPr sz="1400" spc="-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1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generated </a:t>
            </a:r>
            <a:r>
              <a:rPr sz="1400" spc="-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modulator,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fre</a:t>
            </a:r>
            <a:r>
              <a:rPr sz="1400" spc="-10" dirty="0" smtClean="0">
                <a:latin typeface="Arial"/>
                <a:cs typeface="Arial"/>
              </a:rPr>
              <a:t>quency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converter,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amplifier.</a:t>
            </a:r>
            <a:r>
              <a:rPr sz="1400" spc="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most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cases,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this</a:t>
            </a:r>
            <a:r>
              <a:rPr sz="1400" spc="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-5" dirty="0" smtClean="0">
                <a:latin typeface="Arial"/>
                <a:cs typeface="Arial"/>
              </a:rPr>
              <a:t> is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suffic</a:t>
            </a:r>
            <a:r>
              <a:rPr sz="1400" spc="-10" dirty="0" smtClean="0">
                <a:latin typeface="Arial"/>
                <a:cs typeface="Arial"/>
              </a:rPr>
              <a:t>iently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small</a:t>
            </a:r>
            <a:r>
              <a:rPr sz="1400" spc="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compared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signal</a:t>
            </a:r>
            <a:r>
              <a:rPr sz="1400" spc="10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r>
              <a:rPr sz="1400" spc="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negligible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compared</a:t>
            </a:r>
            <a:r>
              <a:rPr sz="1400" spc="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with ot</a:t>
            </a:r>
            <a:r>
              <a:rPr sz="1400" spc="-5" dirty="0" smtClean="0">
                <a:latin typeface="Arial"/>
                <a:cs typeface="Arial"/>
              </a:rPr>
              <a:t>h</a:t>
            </a:r>
            <a:r>
              <a:rPr sz="1400" spc="-10" dirty="0" smtClean="0">
                <a:latin typeface="Arial"/>
                <a:cs typeface="Arial"/>
              </a:rPr>
              <a:t>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sources.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0100" y="3494867"/>
            <a:ext cx="5369170" cy="3336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0100" y="921258"/>
            <a:ext cx="280034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0100" y="1534667"/>
            <a:ext cx="376047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0100" y="2148332"/>
            <a:ext cx="310896" cy="1981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0100" y="3068066"/>
            <a:ext cx="276606" cy="1981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400" y="809691"/>
            <a:ext cx="6255385" cy="4918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7145" indent="186690" algn="just">
              <a:lnSpc>
                <a:spcPct val="143600"/>
              </a:lnSpc>
            </a:pPr>
            <a:r>
              <a:rPr sz="1400" b="1" spc="-10" dirty="0" smtClean="0">
                <a:latin typeface="Arial"/>
                <a:cs typeface="Arial"/>
              </a:rPr>
              <a:t>Noise</a:t>
            </a:r>
            <a:r>
              <a:rPr sz="1400" b="1" spc="30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(2):</a:t>
            </a:r>
            <a:r>
              <a:rPr sz="1400" b="1" spc="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Thermal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fro</a:t>
            </a:r>
            <a:r>
              <a:rPr sz="1400" spc="-15" dirty="0" smtClean="0">
                <a:latin typeface="Arial"/>
                <a:cs typeface="Arial"/>
              </a:rPr>
              <a:t>m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ground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received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satellite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enna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(often</a:t>
            </a:r>
            <a:r>
              <a:rPr sz="1400" spc="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 300K).</a:t>
            </a:r>
            <a:endParaRPr sz="1400">
              <a:latin typeface="Arial"/>
              <a:cs typeface="Arial"/>
            </a:endParaRPr>
          </a:p>
          <a:p>
            <a:pPr marL="12700" marR="16510" indent="250190" algn="just">
              <a:lnSpc>
                <a:spcPct val="143700"/>
              </a:lnSpc>
            </a:pPr>
            <a:r>
              <a:rPr sz="1400" b="1" spc="-10" dirty="0" smtClean="0">
                <a:latin typeface="Arial"/>
                <a:cs typeface="Arial"/>
              </a:rPr>
              <a:t>Noise </a:t>
            </a:r>
            <a:r>
              <a:rPr sz="1400" b="1" spc="14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(3): </a:t>
            </a:r>
            <a:r>
              <a:rPr sz="1400" b="1" spc="1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</a:t>
            </a:r>
            <a:r>
              <a:rPr sz="1400" spc="-20" dirty="0" smtClean="0">
                <a:latin typeface="Arial"/>
                <a:cs typeface="Arial"/>
              </a:rPr>
              <a:t>h</a:t>
            </a:r>
            <a:r>
              <a:rPr sz="1400" spc="-10" dirty="0" smtClean="0">
                <a:latin typeface="Arial"/>
                <a:cs typeface="Arial"/>
              </a:rPr>
              <a:t>ermal </a:t>
            </a:r>
            <a:r>
              <a:rPr sz="1400" spc="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gen</a:t>
            </a:r>
            <a:r>
              <a:rPr sz="1400" spc="-20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rated </a:t>
            </a:r>
            <a:r>
              <a:rPr sz="1400" spc="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</a:t>
            </a:r>
            <a:r>
              <a:rPr sz="1400" spc="1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</a:t>
            </a:r>
            <a:r>
              <a:rPr sz="1400" spc="-5" dirty="0" smtClean="0">
                <a:latin typeface="Arial"/>
                <a:cs typeface="Arial"/>
              </a:rPr>
              <a:t>ellite </a:t>
            </a:r>
            <a:r>
              <a:rPr sz="1400" spc="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transponder 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 governed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low-noise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perfo</a:t>
            </a:r>
            <a:r>
              <a:rPr sz="1400" spc="0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mance 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5" dirty="0" smtClean="0">
                <a:latin typeface="Arial"/>
                <a:cs typeface="Arial"/>
              </a:rPr>
              <a:t>tra</a:t>
            </a:r>
            <a:r>
              <a:rPr sz="1400" spc="-10" dirty="0" smtClean="0">
                <a:latin typeface="Arial"/>
                <a:cs typeface="Arial"/>
              </a:rPr>
              <a:t>nsponder’s</a:t>
            </a:r>
            <a:r>
              <a:rPr sz="1400" spc="-5" dirty="0" smtClean="0">
                <a:latin typeface="Arial"/>
                <a:cs typeface="Arial"/>
              </a:rPr>
              <a:t> first</a:t>
            </a:r>
            <a:r>
              <a:rPr sz="1400" spc="-10" dirty="0" smtClean="0">
                <a:latin typeface="Arial"/>
                <a:cs typeface="Arial"/>
              </a:rPr>
              <a:t> stage.</a:t>
            </a:r>
            <a:endParaRPr sz="1400">
              <a:latin typeface="Arial"/>
              <a:cs typeface="Arial"/>
            </a:endParaRPr>
          </a:p>
          <a:p>
            <a:pPr marL="12700" marR="15875" indent="207010" algn="just">
              <a:lnSpc>
                <a:spcPct val="143700"/>
              </a:lnSpc>
            </a:pPr>
            <a:r>
              <a:rPr sz="1400" b="1" spc="-10" dirty="0" smtClean="0">
                <a:latin typeface="Arial"/>
                <a:cs typeface="Arial"/>
              </a:rPr>
              <a:t>Noise</a:t>
            </a:r>
            <a:r>
              <a:rPr sz="1400" b="1" spc="18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(4): </a:t>
            </a:r>
            <a:r>
              <a:rPr sz="1400" b="1" spc="-1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1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</a:t>
            </a:r>
            <a:r>
              <a:rPr sz="1400" spc="-1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d</a:t>
            </a:r>
            <a:r>
              <a:rPr sz="1400" spc="19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</a:t>
            </a:r>
            <a:r>
              <a:rPr sz="1400" spc="19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8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ground</a:t>
            </a:r>
            <a:r>
              <a:rPr sz="1400" spc="19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19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18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addition</a:t>
            </a:r>
            <a:r>
              <a:rPr sz="1400" spc="18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 </a:t>
            </a:r>
            <a:r>
              <a:rPr sz="1400" spc="-1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9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si</a:t>
            </a:r>
            <a:r>
              <a:rPr sz="1400" spc="-15" dirty="0" smtClean="0">
                <a:latin typeface="Arial"/>
                <a:cs typeface="Arial"/>
              </a:rPr>
              <a:t>g</a:t>
            </a:r>
            <a:r>
              <a:rPr sz="1400" spc="-10" dirty="0" smtClean="0">
                <a:latin typeface="Arial"/>
                <a:cs typeface="Arial"/>
              </a:rPr>
              <a:t>nal</a:t>
            </a:r>
            <a:r>
              <a:rPr sz="1400" spc="-5" dirty="0" smtClean="0">
                <a:latin typeface="Arial"/>
                <a:cs typeface="Arial"/>
              </a:rPr>
              <a:t> fro</a:t>
            </a:r>
            <a:r>
              <a:rPr sz="1400" spc="-15" dirty="0" smtClean="0">
                <a:latin typeface="Arial"/>
                <a:cs typeface="Arial"/>
              </a:rPr>
              <a:t>m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satellite;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includes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sky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</a:t>
            </a:r>
            <a:r>
              <a:rPr sz="1400" spc="-5" dirty="0" smtClean="0">
                <a:latin typeface="Arial"/>
                <a:cs typeface="Arial"/>
              </a:rPr>
              <a:t>e, </a:t>
            </a:r>
            <a:r>
              <a:rPr sz="1400" spc="-10" dirty="0" smtClean="0">
                <a:latin typeface="Arial"/>
                <a:cs typeface="Arial"/>
              </a:rPr>
              <a:t>atmospheric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rmal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</a:t>
            </a:r>
            <a:r>
              <a:rPr sz="1400" spc="-15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,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terrest</a:t>
            </a:r>
            <a:r>
              <a:rPr sz="1400" spc="0" dirty="0" smtClean="0">
                <a:latin typeface="Arial"/>
                <a:cs typeface="Arial"/>
              </a:rPr>
              <a:t>r</a:t>
            </a:r>
            <a:r>
              <a:rPr sz="1400" spc="-5" dirty="0" smtClean="0">
                <a:latin typeface="Arial"/>
                <a:cs typeface="Arial"/>
              </a:rPr>
              <a:t>ial</a:t>
            </a:r>
            <a:r>
              <a:rPr sz="1400" spc="-10" dirty="0" smtClean="0">
                <a:latin typeface="Arial"/>
                <a:cs typeface="Arial"/>
              </a:rPr>
              <a:t> th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rmal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</a:t>
            </a:r>
            <a:r>
              <a:rPr sz="1400" spc="-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e.</a:t>
            </a:r>
            <a:endParaRPr sz="1400">
              <a:latin typeface="Arial"/>
              <a:cs typeface="Arial"/>
            </a:endParaRPr>
          </a:p>
          <a:p>
            <a:pPr marL="12700" marR="15240" indent="184150" algn="just">
              <a:lnSpc>
                <a:spcPts val="2420"/>
              </a:lnSpc>
              <a:spcBef>
                <a:spcPts val="195"/>
              </a:spcBef>
            </a:pPr>
            <a:r>
              <a:rPr sz="1400" b="1" spc="-10" dirty="0" smtClean="0">
                <a:latin typeface="Arial"/>
                <a:cs typeface="Arial"/>
              </a:rPr>
              <a:t>Noise</a:t>
            </a:r>
            <a:r>
              <a:rPr sz="1400" b="1" spc="10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(5):</a:t>
            </a:r>
            <a:r>
              <a:rPr sz="1400" b="1" spc="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Thermal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generated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</a:t>
            </a:r>
            <a:r>
              <a:rPr sz="1400" spc="1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ground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receiver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governed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low noise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performance of the first-stage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amplifier.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6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21F1F"/>
                </a:solidFill>
                <a:latin typeface="Arial"/>
                <a:cs typeface="Arial"/>
              </a:rPr>
              <a:t>Example</a:t>
            </a:r>
            <a:r>
              <a:rPr sz="1400" b="1" spc="1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b="1" spc="-5" dirty="0" smtClean="0">
                <a:solidFill>
                  <a:srgbClr val="221F1F"/>
                </a:solidFill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2700" marR="12700" indent="92710" algn="ctr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3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satell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ite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operating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</a:t>
            </a:r>
            <a:r>
              <a:rPr sz="1400" spc="3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14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GHz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has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receiver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feeder</a:t>
            </a:r>
            <a:r>
              <a:rPr sz="1400" spc="3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losses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of1.5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-2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fre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e-space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207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dB.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atmospheric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absorption</a:t>
            </a:r>
            <a:r>
              <a:rPr sz="1400" spc="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sz="1400" spc="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0.5</a:t>
            </a:r>
            <a:r>
              <a:rPr sz="1400" spc="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dB,</a:t>
            </a:r>
            <a:r>
              <a:rPr sz="1400" spc="10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and</a:t>
            </a:r>
            <a:r>
              <a:rPr sz="1400" spc="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ante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na 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pointing </a:t>
            </a:r>
            <a:r>
              <a:rPr sz="1400" spc="2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 </a:t>
            </a:r>
            <a:r>
              <a:rPr sz="1400" spc="2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2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5 </a:t>
            </a:r>
            <a:r>
              <a:rPr sz="1400" spc="2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dB. 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Dep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larization </a:t>
            </a:r>
            <a:r>
              <a:rPr sz="1400" spc="2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losses 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may 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be 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neglected.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Calculate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total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 for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clea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-sky condition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s.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21F1F"/>
                </a:solidFill>
                <a:latin typeface="Arial"/>
                <a:cs typeface="Arial"/>
              </a:rPr>
              <a:t>S</a:t>
            </a:r>
            <a:r>
              <a:rPr sz="1400" b="1" spc="-15" dirty="0" smtClean="0">
                <a:solidFill>
                  <a:srgbClr val="221F1F"/>
                </a:solidFill>
                <a:latin typeface="Arial"/>
                <a:cs typeface="Arial"/>
              </a:rPr>
              <a:t>o</a:t>
            </a:r>
            <a:r>
              <a:rPr sz="1400" b="1" spc="-10" dirty="0" smtClean="0">
                <a:solidFill>
                  <a:srgbClr val="221F1F"/>
                </a:solidFill>
                <a:latin typeface="Arial"/>
                <a:cs typeface="Arial"/>
              </a:rPr>
              <a:t>lut</a:t>
            </a:r>
            <a:r>
              <a:rPr sz="1400" b="1" spc="0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b="1" spc="-10" dirty="0" smtClean="0">
                <a:solidFill>
                  <a:srgbClr val="221F1F"/>
                </a:solidFill>
                <a:latin typeface="Arial"/>
                <a:cs typeface="Arial"/>
              </a:rPr>
              <a:t>on</a:t>
            </a:r>
            <a:r>
              <a:rPr sz="1400" b="1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total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 loss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sum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all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losses: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00" y="7480807"/>
            <a:ext cx="342519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2.7  equivalent input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noise</a:t>
            </a:r>
            <a:r>
              <a:rPr sz="1400" b="1" i="1" spc="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temperatures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0100" y="5948298"/>
            <a:ext cx="3878961" cy="13061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61334" y="2224278"/>
            <a:ext cx="70675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Fig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(2.3)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07334" y="4829809"/>
            <a:ext cx="266700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0100" y="5142229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00" y="4811267"/>
            <a:ext cx="5522595" cy="2395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2.7.1 T</a:t>
            </a:r>
            <a:r>
              <a:rPr sz="1400" b="1" i="1" spc="-15" dirty="0" smtClean="0">
                <a:latin typeface="Arial"/>
                <a:cs typeface="Arial"/>
              </a:rPr>
              <a:t>h</a:t>
            </a:r>
            <a:r>
              <a:rPr sz="1400" b="1" i="1" spc="-10" dirty="0" smtClean="0">
                <a:latin typeface="Arial"/>
                <a:cs typeface="Arial"/>
              </a:rPr>
              <a:t>ermal</a:t>
            </a:r>
            <a:r>
              <a:rPr sz="1400" b="1" i="1" spc="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Noi</a:t>
            </a:r>
            <a:r>
              <a:rPr sz="1400" b="1" i="1" spc="-5" dirty="0" smtClean="0">
                <a:latin typeface="Arial"/>
                <a:cs typeface="Arial"/>
              </a:rPr>
              <a:t>s</a:t>
            </a:r>
            <a:r>
              <a:rPr sz="1400" b="1" i="1" spc="-10" dirty="0" smtClean="0">
                <a:latin typeface="Arial"/>
                <a:cs typeface="Arial"/>
              </a:rPr>
              <a:t>e p</a:t>
            </a:r>
            <a:r>
              <a:rPr sz="1400" b="1" i="1" spc="-15" dirty="0" smtClean="0">
                <a:latin typeface="Arial"/>
                <a:cs typeface="Arial"/>
              </a:rPr>
              <a:t>o</a:t>
            </a:r>
            <a:r>
              <a:rPr sz="1400" b="1" i="1" spc="-10" dirty="0" smtClean="0">
                <a:latin typeface="Arial"/>
                <a:cs typeface="Arial"/>
              </a:rPr>
              <a:t>wer </a:t>
            </a:r>
            <a:r>
              <a:rPr sz="1400" spc="-15" dirty="0" smtClean="0">
                <a:latin typeface="Cambria Math"/>
                <a:cs typeface="Cambria Math"/>
              </a:rPr>
              <a:t>�</a:t>
            </a:r>
            <a:r>
              <a:rPr sz="1500" spc="-22" baseline="-16666" dirty="0" smtClean="0">
                <a:latin typeface="Cambria Math"/>
                <a:cs typeface="Cambria Math"/>
              </a:rPr>
              <a:t>𝑵</a:t>
            </a:r>
            <a:endParaRPr sz="1500" baseline="-16666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30"/>
              </a:spcBef>
            </a:pPr>
            <a:endParaRPr sz="750"/>
          </a:p>
          <a:p>
            <a:pPr marL="19558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Thermal noise power </a:t>
            </a:r>
            <a:r>
              <a:rPr sz="1400" spc="0" dirty="0" smtClean="0">
                <a:latin typeface="Arial"/>
                <a:cs typeface="Arial"/>
              </a:rPr>
              <a:t>(</a:t>
            </a:r>
            <a:r>
              <a:rPr sz="1400" spc="-15" dirty="0" smtClean="0">
                <a:latin typeface="Cambria Math"/>
                <a:cs typeface="Cambria Math"/>
              </a:rPr>
              <a:t>�</a:t>
            </a:r>
            <a:r>
              <a:rPr sz="1500" spc="-22" baseline="-16666" dirty="0" smtClean="0">
                <a:latin typeface="Cambria Math"/>
                <a:cs typeface="Cambria Math"/>
              </a:rPr>
              <a:t>�  </a:t>
            </a:r>
            <a:r>
              <a:rPr sz="1400" spc="-5" dirty="0" smtClean="0">
                <a:latin typeface="Arial"/>
                <a:cs typeface="Arial"/>
              </a:rPr>
              <a:t>) </a:t>
            </a:r>
            <a:r>
              <a:rPr sz="1400" spc="-10" dirty="0" smtClean="0">
                <a:latin typeface="Arial"/>
                <a:cs typeface="Arial"/>
              </a:rPr>
              <a:t>generated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resist</a:t>
            </a:r>
            <a:r>
              <a:rPr sz="1400" spc="-20" dirty="0" smtClean="0">
                <a:latin typeface="Arial"/>
                <a:cs typeface="Arial"/>
              </a:rPr>
              <a:t>a</a:t>
            </a:r>
            <a:r>
              <a:rPr sz="1400" spc="-10" dirty="0" smtClean="0">
                <a:latin typeface="Arial"/>
                <a:cs typeface="Arial"/>
              </a:rPr>
              <a:t>nce</a:t>
            </a:r>
            <a:r>
              <a:rPr sz="1400" spc="-5" dirty="0" smtClean="0">
                <a:latin typeface="Arial"/>
                <a:cs typeface="Arial"/>
              </a:rPr>
              <a:t> at </a:t>
            </a:r>
            <a:r>
              <a:rPr sz="1400" spc="-10" dirty="0" smtClean="0">
                <a:latin typeface="Arial"/>
                <a:cs typeface="Arial"/>
              </a:rPr>
              <a:t>T,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1"/>
              </a:spcBef>
            </a:pPr>
            <a:endParaRPr sz="750"/>
          </a:p>
          <a:p>
            <a:pPr marL="40767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�</a:t>
            </a:r>
            <a:r>
              <a:rPr sz="1500" spc="-22" baseline="-16666" dirty="0" smtClean="0">
                <a:latin typeface="Cambria Math"/>
                <a:cs typeface="Cambria Math"/>
              </a:rPr>
              <a:t>𝑵</a:t>
            </a:r>
            <a:r>
              <a:rPr sz="1400" b="1" spc="-10" dirty="0" smtClean="0">
                <a:latin typeface="Arial"/>
                <a:cs typeface="Arial"/>
              </a:rPr>
              <a:t>=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k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5" dirty="0" smtClean="0">
                <a:latin typeface="Arial"/>
                <a:cs typeface="Arial"/>
              </a:rPr>
              <a:t>T</a:t>
            </a:r>
            <a:r>
              <a:rPr sz="1400" b="1" spc="-10" dirty="0" smtClean="0">
                <a:latin typeface="Arial"/>
                <a:cs typeface="Arial"/>
              </a:rPr>
              <a:t>s B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(in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wa</a:t>
            </a:r>
            <a:r>
              <a:rPr sz="1400" b="1" spc="0" dirty="0" smtClean="0">
                <a:latin typeface="Arial"/>
                <a:cs typeface="Arial"/>
              </a:rPr>
              <a:t>t</a:t>
            </a:r>
            <a:r>
              <a:rPr sz="1400" b="1" spc="-10" dirty="0" smtClean="0">
                <a:latin typeface="Arial"/>
                <a:cs typeface="Arial"/>
              </a:rPr>
              <a:t>ts)</a:t>
            </a:r>
            <a:r>
              <a:rPr sz="1400" spc="-5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11760" marR="94615" indent="-99060">
              <a:lnSpc>
                <a:spcPct val="145400"/>
              </a:lnSpc>
              <a:spcBef>
                <a:spcPts val="40"/>
              </a:spcBef>
            </a:pPr>
            <a:r>
              <a:rPr sz="1400" spc="-10" dirty="0" smtClean="0">
                <a:latin typeface="Arial"/>
                <a:cs typeface="Arial"/>
              </a:rPr>
              <a:t>k </a:t>
            </a:r>
            <a:r>
              <a:rPr sz="1400" spc="-5" dirty="0" smtClean="0">
                <a:latin typeface="Arial"/>
                <a:cs typeface="Arial"/>
              </a:rPr>
              <a:t>- </a:t>
            </a:r>
            <a:r>
              <a:rPr sz="1400" spc="-10" dirty="0" smtClean="0">
                <a:latin typeface="Arial"/>
                <a:cs typeface="Arial"/>
              </a:rPr>
              <a:t>Boltzmann’s </a:t>
            </a:r>
            <a:r>
              <a:rPr sz="1400" spc="-20" dirty="0" smtClean="0">
                <a:latin typeface="Arial"/>
                <a:cs typeface="Arial"/>
              </a:rPr>
              <a:t>C</a:t>
            </a:r>
            <a:r>
              <a:rPr sz="1400" spc="-10" dirty="0" smtClean="0">
                <a:latin typeface="Arial"/>
                <a:cs typeface="Arial"/>
              </a:rPr>
              <a:t>onstant,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1.</a:t>
            </a:r>
            <a:r>
              <a:rPr sz="1400" spc="-5" dirty="0" smtClean="0">
                <a:latin typeface="Arial"/>
                <a:cs typeface="Arial"/>
              </a:rPr>
              <a:t>3</a:t>
            </a:r>
            <a:r>
              <a:rPr sz="1400" spc="-10" dirty="0" smtClean="0">
                <a:latin typeface="Arial"/>
                <a:cs typeface="Arial"/>
              </a:rPr>
              <a:t>8×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10" dirty="0" smtClean="0">
                <a:latin typeface="Cambria Math"/>
                <a:cs typeface="Cambria Math"/>
              </a:rPr>
              <a:t>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23 </a:t>
            </a:r>
            <a:r>
              <a:rPr sz="1500" spc="-7" baseline="27777" dirty="0" smtClean="0">
                <a:latin typeface="Cambria Math"/>
                <a:cs typeface="Cambria Math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J/K;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s </a:t>
            </a:r>
            <a:r>
              <a:rPr sz="1400" spc="-5" dirty="0" smtClean="0">
                <a:latin typeface="Arial"/>
                <a:cs typeface="Arial"/>
              </a:rPr>
              <a:t>-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temperature.</a:t>
            </a:r>
            <a:r>
              <a:rPr sz="1400" spc="-5" dirty="0" smtClean="0">
                <a:latin typeface="Arial"/>
                <a:cs typeface="Arial"/>
              </a:rPr>
              <a:t> is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Kelvin,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</a:t>
            </a:r>
            <a:r>
              <a:rPr sz="1400" spc="-5" dirty="0" smtClean="0">
                <a:latin typeface="Arial"/>
                <a:cs typeface="Arial"/>
              </a:rPr>
              <a:t> is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Hz.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noise 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power </a:t>
            </a:r>
            <a:r>
              <a:rPr sz="1400" spc="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per 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uni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t </a:t>
            </a:r>
            <a:r>
              <a:rPr sz="1400" spc="7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bandwidth </a:t>
            </a:r>
            <a:r>
              <a:rPr sz="1400" spc="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te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med </a:t>
            </a:r>
            <a:r>
              <a:rPr sz="1400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400" spc="10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noise </a:t>
            </a:r>
            <a:r>
              <a:rPr sz="1400" i="1" spc="8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power density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. 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enoting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this by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i="1" spc="-15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o, th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700">
              <a:lnSpc>
                <a:spcPct val="100000"/>
              </a:lnSpc>
              <a:tabLst>
                <a:tab pos="1330960" algn="l"/>
                <a:tab pos="1582420" algn="l"/>
              </a:tabLst>
            </a:pPr>
            <a:r>
              <a:rPr sz="1400" spc="-10" dirty="0" smtClean="0">
                <a:latin typeface="Arial"/>
                <a:cs typeface="Arial"/>
              </a:rPr>
              <a:t>No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PN</a:t>
            </a:r>
            <a:r>
              <a:rPr sz="1400" spc="-5" dirty="0" smtClean="0">
                <a:latin typeface="Arial"/>
                <a:cs typeface="Arial"/>
              </a:rPr>
              <a:t> /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BN	=	K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93243" y="6369050"/>
            <a:ext cx="64833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spectr</a:t>
            </a:r>
            <a:r>
              <a:rPr sz="1400" i="1" spc="-5" dirty="0" smtClean="0">
                <a:solidFill>
                  <a:srgbClr val="221F1F"/>
                </a:solidFill>
                <a:latin typeface="Arial"/>
                <a:cs typeface="Arial"/>
              </a:rPr>
              <a:t>al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00" y="7595869"/>
            <a:ext cx="5128260" cy="1451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Given</a:t>
            </a:r>
            <a:endParaRPr sz="1400">
              <a:latin typeface="Arial"/>
              <a:cs typeface="Arial"/>
            </a:endParaRPr>
          </a:p>
          <a:p>
            <a:pPr marL="408940" marR="12700" indent="-148590">
              <a:lnSpc>
                <a:spcPct val="143600"/>
              </a:lnSpc>
              <a:spcBef>
                <a:spcPts val="5"/>
              </a:spcBef>
              <a:tabLst>
                <a:tab pos="2532380" algn="l"/>
              </a:tabLst>
            </a:pPr>
            <a:r>
              <a:rPr sz="1400" spc="-10" dirty="0" smtClean="0">
                <a:latin typeface="Arial"/>
                <a:cs typeface="Arial"/>
              </a:rPr>
              <a:t>Te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120 K</a:t>
            </a:r>
            <a:r>
              <a:rPr sz="1400" spc="-5" dirty="0" smtClean="0">
                <a:latin typeface="Arial"/>
                <a:cs typeface="Arial"/>
              </a:rPr>
              <a:t> ,  </a:t>
            </a:r>
            <a:r>
              <a:rPr sz="1400" spc="-10" dirty="0" smtClean="0">
                <a:latin typeface="Arial"/>
                <a:cs typeface="Arial"/>
              </a:rPr>
              <a:t>gain 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50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</a:t>
            </a:r>
            <a:r>
              <a:rPr sz="1400" spc="-15" dirty="0" smtClean="0">
                <a:latin typeface="Arial"/>
                <a:cs typeface="Arial"/>
              </a:rPr>
              <a:t>B</a:t>
            </a:r>
            <a:r>
              <a:rPr sz="1400" spc="-5" dirty="0" smtClean="0">
                <a:latin typeface="Arial"/>
                <a:cs typeface="Arial"/>
              </a:rPr>
              <a:t>,	fre</a:t>
            </a:r>
            <a:r>
              <a:rPr sz="1400" spc="-10" dirty="0" smtClean="0">
                <a:latin typeface="Arial"/>
                <a:cs typeface="Arial"/>
              </a:rPr>
              <a:t>quency 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3</a:t>
            </a:r>
            <a:r>
              <a:rPr sz="1400" spc="-15" dirty="0" smtClean="0">
                <a:latin typeface="Arial"/>
                <a:cs typeface="Arial"/>
              </a:rPr>
              <a:t>.</a:t>
            </a:r>
            <a:r>
              <a:rPr sz="1400" spc="-10" dirty="0" smtClean="0">
                <a:latin typeface="Arial"/>
                <a:cs typeface="Arial"/>
              </a:rPr>
              <a:t>7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GHz  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4.2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GHz Find 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internal n</a:t>
            </a:r>
            <a:r>
              <a:rPr sz="1400" spc="-5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 marL="21082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Solution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0100" y="914400"/>
            <a:ext cx="5295900" cy="1209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100" y="2849245"/>
            <a:ext cx="5295392" cy="15614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8711" y="3546221"/>
            <a:ext cx="169925" cy="0"/>
          </a:xfrm>
          <a:custGeom>
            <a:avLst/>
            <a:gdLst/>
            <a:ahLst/>
            <a:cxnLst/>
            <a:rect l="l" t="t" r="r" b="b"/>
            <a:pathLst>
              <a:path w="169925">
                <a:moveTo>
                  <a:pt x="0" y="0"/>
                </a:moveTo>
                <a:lnTo>
                  <a:pt x="169925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78711" y="5816472"/>
            <a:ext cx="172974" cy="0"/>
          </a:xfrm>
          <a:custGeom>
            <a:avLst/>
            <a:gdLst/>
            <a:ahLst/>
            <a:cxnLst/>
            <a:rect l="l" t="t" r="r" b="b"/>
            <a:pathLst>
              <a:path w="172974">
                <a:moveTo>
                  <a:pt x="0" y="0"/>
                </a:moveTo>
                <a:lnTo>
                  <a:pt x="17297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400" y="905002"/>
            <a:ext cx="6254750" cy="63239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767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�</a:t>
            </a:r>
            <a:r>
              <a:rPr sz="1500" spc="-22" baseline="-16666" dirty="0" smtClean="0">
                <a:latin typeface="Cambria Math"/>
                <a:cs typeface="Cambria Math"/>
              </a:rPr>
              <a:t>𝑵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k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1"/>
              </a:spcBef>
            </a:pPr>
            <a:endParaRPr sz="750"/>
          </a:p>
          <a:p>
            <a:pPr marL="359410">
              <a:lnSpc>
                <a:spcPct val="100000"/>
              </a:lnSpc>
              <a:tabLst>
                <a:tab pos="1490345" algn="l"/>
              </a:tabLst>
            </a:pPr>
            <a:r>
              <a:rPr sz="1400" spc="-10" dirty="0" smtClean="0">
                <a:latin typeface="Arial"/>
                <a:cs typeface="Arial"/>
              </a:rPr>
              <a:t>Bandwidth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	f2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– f1 = </a:t>
            </a:r>
            <a:r>
              <a:rPr sz="1400" spc="-1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4.2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– 3.7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0.5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GHz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3"/>
              </a:spcBef>
            </a:pPr>
            <a:endParaRPr sz="750"/>
          </a:p>
          <a:p>
            <a:pPr marL="359410">
              <a:lnSpc>
                <a:spcPct val="100000"/>
              </a:lnSpc>
              <a:tabLst>
                <a:tab pos="3236595" algn="l"/>
              </a:tabLst>
            </a:pPr>
            <a:r>
              <a:rPr sz="1400" spc="-10" dirty="0" smtClean="0">
                <a:latin typeface="Arial"/>
                <a:cs typeface="Arial"/>
              </a:rPr>
              <a:t>Pn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1.38 * </a:t>
            </a:r>
            <a:r>
              <a:rPr sz="1400" spc="-15" dirty="0" smtClean="0">
                <a:latin typeface="Cambria Math"/>
                <a:cs typeface="Cambria Math"/>
              </a:rPr>
              <a:t>10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23 </a:t>
            </a:r>
            <a:r>
              <a:rPr sz="1500" spc="-7" baseline="27777" dirty="0" smtClean="0">
                <a:latin typeface="Cambria Math"/>
                <a:cs typeface="Cambria Math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* 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120  *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0.5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10" dirty="0" smtClean="0">
                <a:latin typeface="Cambria Math"/>
                <a:cs typeface="Cambria Math"/>
              </a:rPr>
              <a:t>0</a:t>
            </a:r>
            <a:r>
              <a:rPr sz="1500" spc="-15" baseline="27777" dirty="0" smtClean="0">
                <a:latin typeface="Cambria Math"/>
                <a:cs typeface="Cambria Math"/>
              </a:rPr>
              <a:t>9	</a:t>
            </a:r>
            <a:r>
              <a:rPr sz="1400" spc="-10" dirty="0" smtClean="0">
                <a:latin typeface="Arial"/>
                <a:cs typeface="Arial"/>
              </a:rPr>
              <a:t>8.28 *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13   </a:t>
            </a:r>
            <a:r>
              <a:rPr sz="1500" spc="-82" baseline="27777" dirty="0" smtClean="0">
                <a:latin typeface="Cambria Math"/>
                <a:cs typeface="Cambria Math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82"/>
              </a:spcBef>
            </a:pPr>
            <a:endParaRPr sz="1100"/>
          </a:p>
          <a:p>
            <a:pPr marL="12700">
              <a:lnSpc>
                <a:spcPct val="100000"/>
              </a:lnSpc>
              <a:tabLst>
                <a:tab pos="556895" algn="l"/>
              </a:tabLst>
            </a:pPr>
            <a:r>
              <a:rPr sz="1400" b="1" spc="-10" dirty="0" smtClean="0">
                <a:latin typeface="Arial"/>
                <a:cs typeface="Arial"/>
              </a:rPr>
              <a:t>2.7.2	Sig</a:t>
            </a:r>
            <a:r>
              <a:rPr sz="1400" b="1" spc="-20" dirty="0" smtClean="0">
                <a:latin typeface="Arial"/>
                <a:cs typeface="Arial"/>
              </a:rPr>
              <a:t>n</a:t>
            </a:r>
            <a:r>
              <a:rPr sz="1400" b="1" spc="-10" dirty="0" smtClean="0">
                <a:latin typeface="Arial"/>
                <a:cs typeface="Arial"/>
              </a:rPr>
              <a:t>al to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noise rati</a:t>
            </a:r>
            <a:r>
              <a:rPr sz="1400" b="1" spc="-15" dirty="0" smtClean="0">
                <a:latin typeface="Arial"/>
                <a:cs typeface="Arial"/>
              </a:rPr>
              <a:t>o</a:t>
            </a:r>
            <a:r>
              <a:rPr sz="1400" b="1" spc="-10" dirty="0" smtClean="0">
                <a:latin typeface="Arial"/>
                <a:cs typeface="Arial"/>
              </a:rPr>
              <a:t>n 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SNR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7"/>
              </a:spcBef>
            </a:pPr>
            <a:endParaRPr sz="1400"/>
          </a:p>
          <a:p>
            <a:pPr marL="12700" marR="15875" indent="49530">
              <a:lnSpc>
                <a:spcPct val="143600"/>
              </a:lnSpc>
            </a:pP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quality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el</a:t>
            </a:r>
            <a:r>
              <a:rPr sz="1400" spc="-20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ctrical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signa</a:t>
            </a:r>
            <a:r>
              <a:rPr sz="1400" spc="15" dirty="0" smtClean="0">
                <a:latin typeface="Arial"/>
                <a:cs typeface="Arial"/>
              </a:rPr>
              <a:t>l</a:t>
            </a:r>
            <a:r>
              <a:rPr sz="1400" spc="-10" dirty="0" smtClean="0">
                <a:latin typeface="Arial"/>
                <a:cs typeface="Arial"/>
              </a:rPr>
              <a:t>s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 </a:t>
            </a:r>
            <a:r>
              <a:rPr sz="1400" spc="-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general</a:t>
            </a:r>
            <a:r>
              <a:rPr sz="1400" spc="-5" dirty="0" smtClean="0">
                <a:latin typeface="Arial"/>
                <a:cs typeface="Arial"/>
              </a:rPr>
              <a:t>ly </a:t>
            </a:r>
            <a:r>
              <a:rPr sz="1400" spc="-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described </a:t>
            </a:r>
            <a:r>
              <a:rPr sz="1400" spc="-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by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ratio </a:t>
            </a:r>
            <a:r>
              <a:rPr sz="1400" spc="-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</a:t>
            </a:r>
            <a:r>
              <a:rPr sz="1400" spc="-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sign</a:t>
            </a:r>
            <a:r>
              <a:rPr sz="1400" spc="-5" dirty="0" smtClean="0">
                <a:latin typeface="Arial"/>
                <a:cs typeface="Arial"/>
              </a:rPr>
              <a:t>al</a:t>
            </a:r>
            <a:r>
              <a:rPr sz="1400" spc="-10" dirty="0" smtClean="0">
                <a:latin typeface="Arial"/>
                <a:cs typeface="Arial"/>
              </a:rPr>
              <a:t> power 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15"/>
              </a:spcBef>
            </a:pPr>
            <a:endParaRPr sz="1100"/>
          </a:p>
          <a:p>
            <a:pPr marL="12700">
              <a:lnSpc>
                <a:spcPts val="1505"/>
              </a:lnSpc>
            </a:pPr>
            <a:r>
              <a:rPr sz="1400" spc="-10" dirty="0" smtClean="0">
                <a:latin typeface="Arial"/>
                <a:cs typeface="Arial"/>
              </a:rPr>
              <a:t>SNR </a:t>
            </a:r>
            <a:r>
              <a:rPr sz="1400" b="1" spc="-10" dirty="0" smtClean="0">
                <a:latin typeface="Arial"/>
                <a:cs typeface="Arial"/>
              </a:rPr>
              <a:t>=</a:t>
            </a:r>
            <a:r>
              <a:rPr sz="1400" b="1" spc="80" dirty="0" smtClean="0">
                <a:latin typeface="Arial"/>
                <a:cs typeface="Arial"/>
              </a:rPr>
              <a:t> </a:t>
            </a:r>
            <a:r>
              <a:rPr sz="1500" spc="0" baseline="44444" dirty="0" smtClean="0">
                <a:latin typeface="Cambria Math"/>
                <a:cs typeface="Cambria Math"/>
              </a:rPr>
              <a:t>𝑷</a:t>
            </a:r>
            <a:r>
              <a:rPr sz="1200" spc="-15" baseline="41666" dirty="0" smtClean="0">
                <a:latin typeface="Cambria Math"/>
                <a:cs typeface="Cambria Math"/>
              </a:rPr>
              <a:t>𝑺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</a:t>
            </a:r>
            <a:r>
              <a:rPr sz="1400" spc="-5" dirty="0" smtClean="0">
                <a:latin typeface="Arial"/>
                <a:cs typeface="Arial"/>
              </a:rPr>
              <a:t>c</a:t>
            </a:r>
            <a:r>
              <a:rPr sz="1400" spc="-10" dirty="0" smtClean="0">
                <a:latin typeface="Arial"/>
                <a:cs typeface="Arial"/>
              </a:rPr>
              <a:t>ibel</a:t>
            </a:r>
            <a:endParaRPr sz="1400">
              <a:latin typeface="Arial"/>
              <a:cs typeface="Arial"/>
            </a:endParaRPr>
          </a:p>
          <a:p>
            <a:pPr marL="591185">
              <a:lnSpc>
                <a:spcPts val="805"/>
              </a:lnSpc>
            </a:pPr>
            <a:r>
              <a:rPr sz="1000" dirty="0" smtClean="0">
                <a:latin typeface="Cambria Math"/>
                <a:cs typeface="Cambria Math"/>
              </a:rPr>
              <a:t>𝑷</a:t>
            </a:r>
            <a:r>
              <a:rPr sz="1200" spc="-15" baseline="-13888" dirty="0" smtClean="0">
                <a:latin typeface="Cambria Math"/>
                <a:cs typeface="Cambria Math"/>
              </a:rPr>
              <a:t>𝑵</a:t>
            </a:r>
            <a:endParaRPr sz="1200" baseline="-13888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34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SNR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-5" dirty="0" smtClean="0">
                <a:latin typeface="Arial"/>
                <a:cs typeface="Arial"/>
              </a:rPr>
              <a:t> L</a:t>
            </a:r>
            <a:r>
              <a:rPr sz="1400" spc="-10" dirty="0" smtClean="0">
                <a:latin typeface="Arial"/>
                <a:cs typeface="Arial"/>
              </a:rPr>
              <a:t>og ps</a:t>
            </a:r>
            <a:r>
              <a:rPr sz="1400" spc="-5" dirty="0" smtClean="0">
                <a:latin typeface="Arial"/>
                <a:cs typeface="Arial"/>
              </a:rPr>
              <a:t> / </a:t>
            </a:r>
            <a:r>
              <a:rPr sz="1400" spc="-10" dirty="0" smtClean="0">
                <a:latin typeface="Arial"/>
                <a:cs typeface="Arial"/>
              </a:rPr>
              <a:t>pn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Example </a:t>
            </a:r>
            <a:r>
              <a:rPr sz="1400" spc="-5" dirty="0" smtClean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A </a:t>
            </a:r>
            <a:r>
              <a:rPr sz="1400" spc="-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particular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receiver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has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0.42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pico </a:t>
            </a:r>
            <a:r>
              <a:rPr sz="1400" spc="-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 </a:t>
            </a:r>
            <a:r>
              <a:rPr sz="1400" spc="-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input </a:t>
            </a:r>
            <a:r>
              <a:rPr sz="1400" spc="-6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 </a:t>
            </a:r>
            <a:r>
              <a:rPr sz="1400" spc="-9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determine </a:t>
            </a:r>
            <a:r>
              <a:rPr sz="1400" spc="-10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minimum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input</a:t>
            </a:r>
            <a:r>
              <a:rPr sz="1400" spc="-5" dirty="0" smtClean="0">
                <a:latin typeface="Arial"/>
                <a:cs typeface="Arial"/>
              </a:rPr>
              <a:t> sig</a:t>
            </a:r>
            <a:r>
              <a:rPr sz="1400" spc="-10" dirty="0" smtClean="0">
                <a:latin typeface="Arial"/>
                <a:cs typeface="Arial"/>
              </a:rPr>
              <a:t>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needed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o</a:t>
            </a:r>
            <a:r>
              <a:rPr sz="1400" spc="-10" dirty="0" smtClean="0">
                <a:latin typeface="Arial"/>
                <a:cs typeface="Arial"/>
              </a:rPr>
              <a:t>btain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 45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dB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SNR</a:t>
            </a:r>
            <a:r>
              <a:rPr sz="1400" spc="-5" dirty="0" smtClean="0">
                <a:latin typeface="Arial"/>
                <a:cs typeface="Arial"/>
              </a:rPr>
              <a:t> 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Solution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0"/>
              </a:spcBef>
            </a:pPr>
            <a:endParaRPr sz="1000"/>
          </a:p>
          <a:p>
            <a:pPr marL="12700">
              <a:lnSpc>
                <a:spcPts val="1505"/>
              </a:lnSpc>
            </a:pPr>
            <a:r>
              <a:rPr sz="1400" spc="-10" dirty="0" smtClean="0">
                <a:latin typeface="Arial"/>
                <a:cs typeface="Arial"/>
              </a:rPr>
              <a:t>SNR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100" dirty="0" smtClean="0">
                <a:latin typeface="Arial"/>
                <a:cs typeface="Arial"/>
              </a:rPr>
              <a:t> </a:t>
            </a:r>
            <a:r>
              <a:rPr sz="1500" spc="0" baseline="44444" dirty="0" smtClean="0">
                <a:latin typeface="Cambria Math"/>
                <a:cs typeface="Cambria Math"/>
              </a:rPr>
              <a:t>𝑃</a:t>
            </a:r>
            <a:r>
              <a:rPr sz="1200" spc="-15" baseline="41666" dirty="0" smtClean="0">
                <a:latin typeface="Cambria Math"/>
                <a:cs typeface="Cambria Math"/>
              </a:rPr>
              <a:t>𝑆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</a:t>
            </a:r>
            <a:r>
              <a:rPr sz="1400" spc="-5" dirty="0" smtClean="0">
                <a:latin typeface="Arial"/>
                <a:cs typeface="Arial"/>
              </a:rPr>
              <a:t>c</a:t>
            </a:r>
            <a:r>
              <a:rPr sz="1400" spc="-10" dirty="0" smtClean="0">
                <a:latin typeface="Arial"/>
                <a:cs typeface="Arial"/>
              </a:rPr>
              <a:t>ibel</a:t>
            </a:r>
            <a:endParaRPr sz="1400">
              <a:latin typeface="Arial"/>
              <a:cs typeface="Arial"/>
            </a:endParaRPr>
          </a:p>
          <a:p>
            <a:pPr marL="591185">
              <a:lnSpc>
                <a:spcPts val="805"/>
              </a:lnSpc>
            </a:pPr>
            <a:r>
              <a:rPr sz="1000" dirty="0" smtClean="0">
                <a:latin typeface="Cambria Math"/>
                <a:cs typeface="Cambria Math"/>
              </a:rPr>
              <a:t>𝑃</a:t>
            </a:r>
            <a:r>
              <a:rPr sz="1200" spc="-15" baseline="-13888" dirty="0" smtClean="0">
                <a:latin typeface="Cambria Math"/>
                <a:cs typeface="Cambria Math"/>
              </a:rPr>
              <a:t>𝑁</a:t>
            </a:r>
            <a:endParaRPr sz="1200" baseline="-13888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SNR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-5" dirty="0" smtClean="0">
                <a:latin typeface="Arial"/>
                <a:cs typeface="Arial"/>
              </a:rPr>
              <a:t> L</a:t>
            </a:r>
            <a:r>
              <a:rPr sz="1400" spc="-10" dirty="0" smtClean="0">
                <a:latin typeface="Arial"/>
                <a:cs typeface="Arial"/>
              </a:rPr>
              <a:t>og ps</a:t>
            </a:r>
            <a:r>
              <a:rPr sz="1400" spc="-5" dirty="0" smtClean="0">
                <a:latin typeface="Arial"/>
                <a:cs typeface="Arial"/>
              </a:rPr>
              <a:t> / </a:t>
            </a:r>
            <a:r>
              <a:rPr sz="1400" spc="-10" dirty="0" smtClean="0">
                <a:latin typeface="Arial"/>
                <a:cs typeface="Arial"/>
              </a:rPr>
              <a:t>pn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4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45 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Log ps </a:t>
            </a:r>
            <a:r>
              <a:rPr sz="1400" spc="-5" dirty="0" smtClean="0">
                <a:latin typeface="Arial"/>
                <a:cs typeface="Arial"/>
              </a:rPr>
              <a:t>/ </a:t>
            </a:r>
            <a:r>
              <a:rPr sz="1400" spc="-10" dirty="0" smtClean="0">
                <a:latin typeface="Arial"/>
                <a:cs typeface="Arial"/>
              </a:rPr>
              <a:t>0.42 *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5" dirty="0" smtClean="0">
                <a:latin typeface="Cambria Math"/>
                <a:cs typeface="Cambria Math"/>
              </a:rPr>
              <a:t>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12</a:t>
            </a:r>
            <a:endParaRPr sz="1500" baseline="27777">
              <a:latin typeface="Cambria Math"/>
              <a:cs typeface="Cambria Math"/>
            </a:endParaRPr>
          </a:p>
          <a:p>
            <a:pPr marL="12700" marR="4308475">
              <a:lnSpc>
                <a:spcPct val="143900"/>
              </a:lnSpc>
              <a:spcBef>
                <a:spcPts val="25"/>
              </a:spcBef>
            </a:pPr>
            <a:r>
              <a:rPr sz="1400" spc="-10" dirty="0" smtClean="0">
                <a:latin typeface="Arial"/>
                <a:cs typeface="Arial"/>
              </a:rPr>
              <a:t>4.5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ps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-12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Log 4.2 Log</a:t>
            </a:r>
            <a:r>
              <a:rPr sz="1400" spc="-5" dirty="0" smtClean="0">
                <a:latin typeface="Arial"/>
                <a:cs typeface="Arial"/>
              </a:rPr>
              <a:t> p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13.28 nw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0" y="7524943"/>
            <a:ext cx="2752725" cy="9410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899285" indent="49530">
              <a:lnSpc>
                <a:spcPct val="143600"/>
              </a:lnSpc>
            </a:pPr>
            <a:r>
              <a:rPr sz="1400" spc="-10" dirty="0" smtClean="0">
                <a:latin typeface="Arial"/>
                <a:cs typeface="Arial"/>
              </a:rPr>
              <a:t>Example </a:t>
            </a:r>
            <a:r>
              <a:rPr sz="1400" spc="-5" dirty="0" smtClean="0">
                <a:latin typeface="Arial"/>
                <a:cs typeface="Arial"/>
              </a:rPr>
              <a:t>:</a:t>
            </a:r>
            <a:r>
              <a:rPr sz="1400" spc="-10" dirty="0" smtClean="0">
                <a:latin typeface="Arial"/>
                <a:cs typeface="Arial"/>
              </a:rPr>
              <a:t> Given</a:t>
            </a:r>
            <a:r>
              <a:rPr sz="1400" spc="-5" dirty="0" smtClean="0">
                <a:latin typeface="Arial"/>
                <a:cs typeface="Arial"/>
              </a:rPr>
              <a:t> :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3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ut</a:t>
            </a:r>
            <a:r>
              <a:rPr sz="1400" spc="-5" dirty="0" smtClean="0">
                <a:latin typeface="Arial"/>
                <a:cs typeface="Arial"/>
              </a:rPr>
              <a:t> sig</a:t>
            </a:r>
            <a:r>
              <a:rPr sz="1400" spc="-10" dirty="0" smtClean="0">
                <a:latin typeface="Arial"/>
                <a:cs typeface="Arial"/>
              </a:rPr>
              <a:t>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psin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 *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5" dirty="0" smtClean="0">
                <a:latin typeface="Cambria Math"/>
                <a:cs typeface="Cambria Math"/>
              </a:rPr>
              <a:t>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22" baseline="27777" dirty="0" smtClean="0">
                <a:latin typeface="Cambria Math"/>
                <a:cs typeface="Cambria Math"/>
              </a:rPr>
              <a:t>1</a:t>
            </a:r>
            <a:r>
              <a:rPr sz="1500" spc="30" baseline="27777" dirty="0" smtClean="0">
                <a:latin typeface="Cambria Math"/>
                <a:cs typeface="Cambria Math"/>
              </a:rPr>
              <a:t>0   </a:t>
            </a:r>
            <a:r>
              <a:rPr sz="1500" spc="-82" baseline="27777" dirty="0" smtClean="0">
                <a:latin typeface="Cambria Math"/>
                <a:cs typeface="Cambria Math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18026" y="7524943"/>
            <a:ext cx="490855" cy="623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0010">
              <a:lnSpc>
                <a:spcPct val="143600"/>
              </a:lnSpc>
            </a:pPr>
            <a:r>
              <a:rPr sz="1400" spc="-10" dirty="0" smtClean="0">
                <a:latin typeface="Arial"/>
                <a:cs typeface="Arial"/>
              </a:rPr>
              <a:t>input p</a:t>
            </a:r>
            <a:r>
              <a:rPr sz="1400" spc="-1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in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67720" y="7617967"/>
            <a:ext cx="52006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output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0929" y="7924292"/>
            <a:ext cx="37147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pout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400" y="8550656"/>
            <a:ext cx="3039110" cy="2305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External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n1 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1.12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*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5" dirty="0" smtClean="0">
                <a:latin typeface="Cambria Math"/>
                <a:cs typeface="Cambria Math"/>
              </a:rPr>
              <a:t>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22" baseline="27777" dirty="0" smtClean="0">
                <a:latin typeface="Cambria Math"/>
                <a:cs typeface="Cambria Math"/>
              </a:rPr>
              <a:t>1</a:t>
            </a:r>
            <a:r>
              <a:rPr sz="1500" spc="30" baseline="27777" dirty="0" smtClean="0">
                <a:latin typeface="Cambria Math"/>
                <a:cs typeface="Cambria Math"/>
              </a:rPr>
              <a:t>3   </a:t>
            </a:r>
            <a:r>
              <a:rPr sz="1500" spc="-75" baseline="27777" dirty="0" smtClean="0">
                <a:latin typeface="Cambria Math"/>
                <a:cs typeface="Cambria Math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46675" y="7854442"/>
            <a:ext cx="403860" cy="424814"/>
          </a:xfrm>
          <a:custGeom>
            <a:avLst/>
            <a:gdLst/>
            <a:ahLst/>
            <a:cxnLst/>
            <a:rect l="l" t="t" r="r" b="b"/>
            <a:pathLst>
              <a:path w="403860" h="424815">
                <a:moveTo>
                  <a:pt x="0" y="0"/>
                </a:moveTo>
                <a:lnTo>
                  <a:pt x="0" y="424814"/>
                </a:lnTo>
                <a:lnTo>
                  <a:pt x="403860" y="212343"/>
                </a:lnTo>
                <a:lnTo>
                  <a:pt x="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46675" y="7854442"/>
            <a:ext cx="403860" cy="424814"/>
          </a:xfrm>
          <a:custGeom>
            <a:avLst/>
            <a:gdLst/>
            <a:ahLst/>
            <a:cxnLst/>
            <a:rect l="l" t="t" r="r" b="b"/>
            <a:pathLst>
              <a:path w="403860" h="424815">
                <a:moveTo>
                  <a:pt x="0" y="0"/>
                </a:moveTo>
                <a:lnTo>
                  <a:pt x="403860" y="212343"/>
                </a:lnTo>
                <a:lnTo>
                  <a:pt x="0" y="42481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5348" y="7972679"/>
            <a:ext cx="85343" cy="187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67554" y="8066405"/>
            <a:ext cx="573405" cy="0"/>
          </a:xfrm>
          <a:custGeom>
            <a:avLst/>
            <a:gdLst/>
            <a:ahLst/>
            <a:cxnLst/>
            <a:rect l="l" t="t" r="r" b="b"/>
            <a:pathLst>
              <a:path w="573405">
                <a:moveTo>
                  <a:pt x="0" y="0"/>
                </a:moveTo>
                <a:lnTo>
                  <a:pt x="57340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98159" y="8016620"/>
            <a:ext cx="553085" cy="99695"/>
          </a:xfrm>
          <a:custGeom>
            <a:avLst/>
            <a:gdLst/>
            <a:ahLst/>
            <a:cxnLst/>
            <a:rect l="l" t="t" r="r" b="b"/>
            <a:pathLst>
              <a:path w="553085" h="99695">
                <a:moveTo>
                  <a:pt x="534198" y="49847"/>
                </a:moveTo>
                <a:lnTo>
                  <a:pt x="465074" y="90169"/>
                </a:lnTo>
                <a:lnTo>
                  <a:pt x="462788" y="91439"/>
                </a:lnTo>
                <a:lnTo>
                  <a:pt x="462025" y="94360"/>
                </a:lnTo>
                <a:lnTo>
                  <a:pt x="463295" y="96646"/>
                </a:lnTo>
                <a:lnTo>
                  <a:pt x="464692" y="98932"/>
                </a:lnTo>
                <a:lnTo>
                  <a:pt x="467613" y="99694"/>
                </a:lnTo>
                <a:lnTo>
                  <a:pt x="469900" y="98424"/>
                </a:lnTo>
                <a:lnTo>
                  <a:pt x="544831" y="54609"/>
                </a:lnTo>
                <a:lnTo>
                  <a:pt x="543687" y="54609"/>
                </a:lnTo>
                <a:lnTo>
                  <a:pt x="543687" y="53974"/>
                </a:lnTo>
                <a:lnTo>
                  <a:pt x="541274" y="53974"/>
                </a:lnTo>
                <a:lnTo>
                  <a:pt x="534198" y="49847"/>
                </a:lnTo>
                <a:close/>
              </a:path>
              <a:path w="553085" h="99695">
                <a:moveTo>
                  <a:pt x="526034" y="45084"/>
                </a:moveTo>
                <a:lnTo>
                  <a:pt x="0" y="45084"/>
                </a:lnTo>
                <a:lnTo>
                  <a:pt x="0" y="54609"/>
                </a:lnTo>
                <a:lnTo>
                  <a:pt x="526034" y="54609"/>
                </a:lnTo>
                <a:lnTo>
                  <a:pt x="534198" y="49847"/>
                </a:lnTo>
                <a:lnTo>
                  <a:pt x="526034" y="45084"/>
                </a:lnTo>
                <a:close/>
              </a:path>
              <a:path w="553085" h="99695">
                <a:moveTo>
                  <a:pt x="545027" y="45084"/>
                </a:moveTo>
                <a:lnTo>
                  <a:pt x="543687" y="45084"/>
                </a:lnTo>
                <a:lnTo>
                  <a:pt x="543687" y="54609"/>
                </a:lnTo>
                <a:lnTo>
                  <a:pt x="544831" y="54609"/>
                </a:lnTo>
                <a:lnTo>
                  <a:pt x="553085" y="49783"/>
                </a:lnTo>
                <a:lnTo>
                  <a:pt x="545027" y="45084"/>
                </a:lnTo>
                <a:close/>
              </a:path>
              <a:path w="553085" h="99695">
                <a:moveTo>
                  <a:pt x="541274" y="45719"/>
                </a:moveTo>
                <a:lnTo>
                  <a:pt x="534198" y="49847"/>
                </a:lnTo>
                <a:lnTo>
                  <a:pt x="541274" y="53974"/>
                </a:lnTo>
                <a:lnTo>
                  <a:pt x="541274" y="45719"/>
                </a:lnTo>
                <a:close/>
              </a:path>
              <a:path w="553085" h="99695">
                <a:moveTo>
                  <a:pt x="543687" y="45719"/>
                </a:moveTo>
                <a:lnTo>
                  <a:pt x="541274" y="45719"/>
                </a:lnTo>
                <a:lnTo>
                  <a:pt x="541274" y="53974"/>
                </a:lnTo>
                <a:lnTo>
                  <a:pt x="543687" y="53974"/>
                </a:lnTo>
                <a:lnTo>
                  <a:pt x="543687" y="45719"/>
                </a:lnTo>
                <a:close/>
              </a:path>
              <a:path w="553085" h="99695">
                <a:moveTo>
                  <a:pt x="467613" y="0"/>
                </a:moveTo>
                <a:lnTo>
                  <a:pt x="464692" y="761"/>
                </a:lnTo>
                <a:lnTo>
                  <a:pt x="463295" y="2920"/>
                </a:lnTo>
                <a:lnTo>
                  <a:pt x="462025" y="5206"/>
                </a:lnTo>
                <a:lnTo>
                  <a:pt x="462788" y="8127"/>
                </a:lnTo>
                <a:lnTo>
                  <a:pt x="465074" y="9524"/>
                </a:lnTo>
                <a:lnTo>
                  <a:pt x="534198" y="49847"/>
                </a:lnTo>
                <a:lnTo>
                  <a:pt x="541274" y="45719"/>
                </a:lnTo>
                <a:lnTo>
                  <a:pt x="543687" y="45719"/>
                </a:lnTo>
                <a:lnTo>
                  <a:pt x="543687" y="45084"/>
                </a:lnTo>
                <a:lnTo>
                  <a:pt x="545027" y="45084"/>
                </a:lnTo>
                <a:lnTo>
                  <a:pt x="469900" y="1269"/>
                </a:lnTo>
                <a:lnTo>
                  <a:pt x="46761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87400" y="8861806"/>
            <a:ext cx="188785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Amplifier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-5" dirty="0" smtClean="0">
                <a:latin typeface="Arial"/>
                <a:cs typeface="Arial"/>
              </a:rPr>
              <a:t>0</a:t>
            </a:r>
            <a:r>
              <a:rPr sz="1400" spc="-10" dirty="0" smtClean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807862"/>
            <a:ext cx="2724150" cy="1256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53340">
              <a:lnSpc>
                <a:spcPct val="146600"/>
              </a:lnSpc>
            </a:pPr>
            <a:r>
              <a:rPr sz="1400" spc="-10" dirty="0" smtClean="0">
                <a:latin typeface="Arial"/>
                <a:cs typeface="Arial"/>
              </a:rPr>
              <a:t>Amplifier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BW=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B= 27 *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10</a:t>
            </a:r>
            <a:r>
              <a:rPr sz="1500" spc="30" baseline="27777" dirty="0" smtClean="0">
                <a:latin typeface="Cambria Math"/>
                <a:cs typeface="Cambria Math"/>
              </a:rPr>
              <a:t>6</a:t>
            </a:r>
            <a:r>
              <a:rPr sz="1500" spc="82" baseline="27777" dirty="0" smtClean="0">
                <a:latin typeface="Cambria Math"/>
                <a:cs typeface="Cambria Math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Hz</a:t>
            </a:r>
            <a:r>
              <a:rPr sz="1400" spc="-10" dirty="0" smtClean="0">
                <a:latin typeface="Arial"/>
                <a:cs typeface="Arial"/>
              </a:rPr>
              <a:t> Internal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amplifier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</a:t>
            </a:r>
            <a:r>
              <a:rPr sz="1400" spc="-1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2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1* Find </a:t>
            </a:r>
            <a:r>
              <a:rPr sz="1400" spc="-5" dirty="0" smtClean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 marL="12700">
              <a:lnSpc>
                <a:spcPct val="100000"/>
              </a:lnSpc>
              <a:tabLst>
                <a:tab pos="2336165" algn="l"/>
              </a:tabLst>
            </a:pPr>
            <a:r>
              <a:rPr sz="1400" spc="-10" dirty="0" smtClean="0">
                <a:latin typeface="Arial"/>
                <a:cs typeface="Arial"/>
              </a:rPr>
              <a:t>1. In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ut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signal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20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oise ratio	SNR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4861" y="1157223"/>
            <a:ext cx="597535" cy="295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00" spc="-22" baseline="-19841" dirty="0" smtClean="0">
                <a:latin typeface="Cambria Math"/>
                <a:cs typeface="Cambria Math"/>
              </a:rPr>
              <a:t>1</a:t>
            </a:r>
            <a:r>
              <a:rPr sz="2100" spc="-15" baseline="-19841" dirty="0" smtClean="0">
                <a:latin typeface="Cambria Math"/>
                <a:cs typeface="Cambria Math"/>
              </a:rPr>
              <a:t>0</a:t>
            </a:r>
            <a:r>
              <a:rPr sz="1000" spc="-25" dirty="0" smtClean="0">
                <a:latin typeface="Cambria Math"/>
                <a:cs typeface="Cambria Math"/>
              </a:rPr>
              <a:t>−</a:t>
            </a:r>
            <a:r>
              <a:rPr sz="1000" spc="20" dirty="0" smtClean="0">
                <a:latin typeface="Cambria Math"/>
                <a:cs typeface="Cambria Math"/>
              </a:rPr>
              <a:t>1</a:t>
            </a:r>
            <a:r>
              <a:rPr sz="1000" spc="65" dirty="0" smtClean="0">
                <a:latin typeface="Cambria Math"/>
                <a:cs typeface="Cambria Math"/>
              </a:rPr>
              <a:t>3</a:t>
            </a:r>
            <a:r>
              <a:rPr sz="2100" spc="-15" baseline="-19841" dirty="0" smtClean="0">
                <a:latin typeface="Arial"/>
                <a:cs typeface="Arial"/>
              </a:rPr>
              <a:t>w</a:t>
            </a:r>
            <a:endParaRPr sz="2100" baseline="-19841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2146554"/>
            <a:ext cx="5450840" cy="838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2. Output</a:t>
            </a:r>
            <a:r>
              <a:rPr sz="1400" spc="-5" dirty="0" smtClean="0">
                <a:latin typeface="Arial"/>
                <a:cs typeface="Arial"/>
              </a:rPr>
              <a:t> sig</a:t>
            </a:r>
            <a:r>
              <a:rPr sz="1400" spc="-10" dirty="0" smtClean="0">
                <a:latin typeface="Arial"/>
                <a:cs typeface="Arial"/>
              </a:rPr>
              <a:t>nal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pout 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 </a:t>
            </a:r>
            <a:r>
              <a:rPr sz="1400" spc="-10" dirty="0" smtClean="0">
                <a:latin typeface="Arial"/>
                <a:cs typeface="Arial"/>
              </a:rPr>
              <a:t>3.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output noise</a:t>
            </a:r>
            <a:r>
              <a:rPr sz="1400" spc="-5" dirty="0" smtClean="0">
                <a:latin typeface="Arial"/>
                <a:cs typeface="Arial"/>
              </a:rPr>
              <a:t> , </a:t>
            </a:r>
            <a:r>
              <a:rPr sz="1400" spc="-10" dirty="0" smtClean="0">
                <a:latin typeface="Arial"/>
                <a:cs typeface="Arial"/>
              </a:rPr>
              <a:t>4. output signal to</a:t>
            </a:r>
            <a:r>
              <a:rPr sz="1400" spc="-5" dirty="0" smtClean="0">
                <a:latin typeface="Arial"/>
                <a:cs typeface="Arial"/>
              </a:rPr>
              <a:t> n</a:t>
            </a:r>
            <a:r>
              <a:rPr sz="1400" spc="-10" dirty="0" smtClean="0">
                <a:latin typeface="Arial"/>
                <a:cs typeface="Arial"/>
              </a:rPr>
              <a:t>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ratio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Solution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6000" y="3145535"/>
            <a:ext cx="309118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90830" algn="l"/>
                <a:tab pos="1936750" algn="l"/>
              </a:tabLst>
            </a:pPr>
            <a:r>
              <a:rPr sz="1400" spc="-10" dirty="0" smtClean="0">
                <a:latin typeface="Arial"/>
                <a:cs typeface="Arial"/>
              </a:rPr>
              <a:t>1.	SNR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</a:t>
            </a:r>
            <a:r>
              <a:rPr sz="1400" spc="-5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g psin	</a:t>
            </a:r>
            <a:r>
              <a:rPr sz="1400" spc="-5" dirty="0" smtClean="0">
                <a:latin typeface="Arial"/>
                <a:cs typeface="Arial"/>
              </a:rPr>
              <a:t>/ </a:t>
            </a:r>
            <a:r>
              <a:rPr sz="1400" spc="-10" dirty="0" smtClean="0">
                <a:latin typeface="Arial"/>
                <a:cs typeface="Arial"/>
              </a:rPr>
              <a:t>pn1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</a:t>
            </a:r>
            <a:r>
              <a:rPr sz="1400" spc="-5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9955" y="3091942"/>
            <a:ext cx="316230" cy="168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dirty="0" smtClean="0">
                <a:latin typeface="Cambria Math"/>
                <a:cs typeface="Cambria Math"/>
              </a:rPr>
              <a:t>�∗��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0278" y="3070859"/>
            <a:ext cx="222885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15" dirty="0" smtClean="0">
                <a:latin typeface="Cambria Math"/>
                <a:cs typeface="Cambria Math"/>
              </a:rPr>
              <a:t>−</a:t>
            </a:r>
            <a:r>
              <a:rPr sz="800" spc="-10" dirty="0" smtClean="0">
                <a:latin typeface="Cambria Math"/>
                <a:cs typeface="Cambria Math"/>
              </a:rPr>
              <a:t>��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1564" y="3286252"/>
            <a:ext cx="690880" cy="168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dirty="0" smtClean="0">
                <a:latin typeface="Cambria Math"/>
                <a:cs typeface="Cambria Math"/>
              </a:rPr>
              <a:t>�</a:t>
            </a:r>
            <a:r>
              <a:rPr sz="1000" spc="-5" dirty="0" smtClean="0">
                <a:latin typeface="Cambria Math"/>
                <a:cs typeface="Cambria Math"/>
              </a:rPr>
              <a:t>.</a:t>
            </a:r>
            <a:r>
              <a:rPr sz="1000" spc="0" dirty="0" smtClean="0">
                <a:latin typeface="Cambria Math"/>
                <a:cs typeface="Cambria Math"/>
              </a:rPr>
              <a:t>��∗</a:t>
            </a:r>
            <a:r>
              <a:rPr sz="1000" spc="-10" dirty="0" smtClean="0">
                <a:latin typeface="Cambria Math"/>
                <a:cs typeface="Cambria Math"/>
              </a:rPr>
              <a:t>�</a:t>
            </a:r>
            <a:r>
              <a:rPr sz="1000" spc="0" dirty="0" smtClean="0">
                <a:latin typeface="Cambria Math"/>
                <a:cs typeface="Cambria Math"/>
              </a:rPr>
              <a:t>�</a:t>
            </a:r>
            <a:r>
              <a:rPr sz="1200" spc="-22" baseline="20833" dirty="0" smtClean="0">
                <a:latin typeface="Cambria Math"/>
                <a:cs typeface="Cambria Math"/>
              </a:rPr>
              <a:t>−</a:t>
            </a:r>
            <a:r>
              <a:rPr sz="1200" spc="-15" baseline="20833" dirty="0" smtClean="0">
                <a:latin typeface="Cambria Math"/>
                <a:cs typeface="Cambria Math"/>
              </a:rPr>
              <a:t>��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44264" y="3272663"/>
            <a:ext cx="669798" cy="0"/>
          </a:xfrm>
          <a:custGeom>
            <a:avLst/>
            <a:gdLst/>
            <a:ahLst/>
            <a:cxnLst/>
            <a:rect l="l" t="t" r="r" b="b"/>
            <a:pathLst>
              <a:path w="669798">
                <a:moveTo>
                  <a:pt x="0" y="0"/>
                </a:moveTo>
                <a:lnTo>
                  <a:pt x="669798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949952" y="3145535"/>
            <a:ext cx="103822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4160" algn="l"/>
              </a:tabLst>
            </a:pPr>
            <a:r>
              <a:rPr sz="1400" spc="-10" dirty="0" smtClean="0">
                <a:latin typeface="Arial"/>
                <a:cs typeface="Arial"/>
              </a:rPr>
              <a:t>=	</a:t>
            </a:r>
            <a:r>
              <a:rPr sz="1400" spc="-5" dirty="0" smtClean="0">
                <a:latin typeface="Arial"/>
                <a:cs typeface="Arial"/>
              </a:rPr>
              <a:t>2</a:t>
            </a:r>
            <a:r>
              <a:rPr sz="1400" spc="-10" dirty="0" smtClean="0">
                <a:latin typeface="Arial"/>
                <a:cs typeface="Arial"/>
              </a:rPr>
              <a:t>9.</a:t>
            </a:r>
            <a:r>
              <a:rPr sz="1400" spc="-20" dirty="0" smtClean="0">
                <a:latin typeface="Arial"/>
                <a:cs typeface="Arial"/>
              </a:rPr>
              <a:t>5</a:t>
            </a:r>
            <a:r>
              <a:rPr sz="1400" spc="-10" dirty="0" smtClean="0">
                <a:latin typeface="Arial"/>
                <a:cs typeface="Arial"/>
              </a:rPr>
              <a:t>1  dB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16000" y="3515867"/>
            <a:ext cx="5865495" cy="860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44190" algn="l"/>
              </a:tabLst>
            </a:pPr>
            <a:r>
              <a:rPr sz="1400" spc="-10" dirty="0" smtClean="0">
                <a:latin typeface="Arial"/>
                <a:cs typeface="Arial"/>
              </a:rPr>
              <a:t>2. </a:t>
            </a:r>
            <a:r>
              <a:rPr sz="1400" spc="-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Pout  =  </a:t>
            </a:r>
            <a:r>
              <a:rPr sz="1400" spc="-15" dirty="0" smtClean="0">
                <a:latin typeface="Arial"/>
                <a:cs typeface="Arial"/>
              </a:rPr>
              <a:t>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psin 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1000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*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Cambria Math"/>
                <a:cs typeface="Cambria Math"/>
              </a:rPr>
              <a:t>1 ∗</a:t>
            </a:r>
            <a:r>
              <a:rPr sz="1400" spc="5" dirty="0" smtClean="0">
                <a:latin typeface="Cambria Math"/>
                <a:cs typeface="Cambria Math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10" dirty="0" smtClean="0">
                <a:latin typeface="Cambria Math"/>
                <a:cs typeface="Cambria Math"/>
              </a:rPr>
              <a:t>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10	</a:t>
            </a:r>
            <a:r>
              <a:rPr sz="1400" spc="-10" dirty="0" smtClean="0">
                <a:latin typeface="Arial"/>
                <a:cs typeface="Arial"/>
              </a:rPr>
              <a:t>=  </a:t>
            </a:r>
            <a:r>
              <a:rPr sz="1400" spc="-15" dirty="0" smtClean="0">
                <a:latin typeface="Cambria Math"/>
                <a:cs typeface="Cambria Math"/>
              </a:rPr>
              <a:t>� </a:t>
            </a:r>
            <a:r>
              <a:rPr sz="1400" spc="-10" dirty="0" smtClean="0">
                <a:latin typeface="Cambria Math"/>
                <a:cs typeface="Cambria Math"/>
              </a:rPr>
              <a:t>∗</a:t>
            </a:r>
            <a:r>
              <a:rPr sz="1400" spc="5" dirty="0" smtClean="0">
                <a:latin typeface="Cambria Math"/>
                <a:cs typeface="Cambria Math"/>
              </a:rPr>
              <a:t> </a:t>
            </a:r>
            <a:r>
              <a:rPr sz="1400" spc="-20" dirty="0" smtClean="0">
                <a:latin typeface="Cambria Math"/>
                <a:cs typeface="Cambria Math"/>
              </a:rPr>
              <a:t>�</a:t>
            </a:r>
            <a:r>
              <a:rPr sz="1400" spc="-15" dirty="0" smtClean="0">
                <a:latin typeface="Cambria Math"/>
                <a:cs typeface="Cambria Math"/>
              </a:rPr>
              <a:t>�</a:t>
            </a:r>
            <a:r>
              <a:rPr sz="1500" spc="-37" baseline="27777" dirty="0" smtClean="0">
                <a:latin typeface="Cambria Math"/>
                <a:cs typeface="Cambria Math"/>
              </a:rPr>
              <a:t>−𝟕</a:t>
            </a:r>
            <a:r>
              <a:rPr sz="1400" spc="-10" dirty="0" smtClean="0"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7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3. </a:t>
            </a:r>
            <a:r>
              <a:rPr sz="1400" spc="-1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Output noise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</a:t>
            </a:r>
            <a:r>
              <a:rPr sz="1400" spc="-5" dirty="0" smtClean="0">
                <a:latin typeface="Arial"/>
                <a:cs typeface="Arial"/>
              </a:rPr>
              <a:t> ( </a:t>
            </a:r>
            <a:r>
              <a:rPr sz="1400" spc="-10" dirty="0" smtClean="0">
                <a:latin typeface="Arial"/>
                <a:cs typeface="Arial"/>
              </a:rPr>
              <a:t>pn1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+ pn2</a:t>
            </a:r>
            <a:r>
              <a:rPr sz="1400" spc="-5" dirty="0" smtClean="0">
                <a:latin typeface="Arial"/>
                <a:cs typeface="Arial"/>
              </a:rPr>
              <a:t> )  </a:t>
            </a:r>
            <a:r>
              <a:rPr sz="1400" spc="-10" dirty="0" smtClean="0">
                <a:latin typeface="Arial"/>
                <a:cs typeface="Arial"/>
              </a:rPr>
              <a:t>* </a:t>
            </a:r>
            <a:r>
              <a:rPr sz="1400" spc="-15" dirty="0" smtClean="0">
                <a:latin typeface="Arial"/>
                <a:cs typeface="Arial"/>
              </a:rPr>
              <a:t>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</a:t>
            </a:r>
            <a:r>
              <a:rPr sz="1400" spc="-5" dirty="0" smtClean="0">
                <a:latin typeface="Arial"/>
                <a:cs typeface="Arial"/>
              </a:rPr>
              <a:t> ( 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Cambria Math"/>
                <a:cs typeface="Cambria Math"/>
              </a:rPr>
              <a:t>1 ∗</a:t>
            </a:r>
            <a:r>
              <a:rPr sz="1400" spc="5" dirty="0" smtClean="0">
                <a:latin typeface="Cambria Math"/>
                <a:cs typeface="Cambria Math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10   </a:t>
            </a:r>
            <a:r>
              <a:rPr sz="1500" spc="-82" baseline="27777" dirty="0" smtClean="0">
                <a:latin typeface="Cambria Math"/>
                <a:cs typeface="Cambria Math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+ 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5" dirty="0" smtClean="0">
                <a:latin typeface="Cambria Math"/>
                <a:cs typeface="Cambria Math"/>
              </a:rPr>
              <a:t>.</a:t>
            </a:r>
            <a:r>
              <a:rPr sz="1400" spc="-15" dirty="0" smtClean="0">
                <a:latin typeface="Cambria Math"/>
                <a:cs typeface="Cambria Math"/>
              </a:rPr>
              <a:t>1</a:t>
            </a:r>
            <a:r>
              <a:rPr sz="1400" spc="-10" dirty="0" smtClean="0">
                <a:latin typeface="Cambria Math"/>
                <a:cs typeface="Cambria Math"/>
              </a:rPr>
              <a:t>2 ∗</a:t>
            </a:r>
            <a:r>
              <a:rPr sz="1400" spc="5" dirty="0" smtClean="0">
                <a:latin typeface="Cambria Math"/>
                <a:cs typeface="Cambria Math"/>
              </a:rPr>
              <a:t> </a:t>
            </a:r>
            <a:r>
              <a:rPr sz="1400" spc="-15" dirty="0" smtClean="0">
                <a:latin typeface="Cambria Math"/>
                <a:cs typeface="Cambria Math"/>
              </a:rPr>
              <a:t>10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13 </a:t>
            </a:r>
            <a:r>
              <a:rPr sz="1500" spc="-7" baseline="27777" dirty="0" smtClean="0">
                <a:latin typeface="Cambria Math"/>
                <a:cs typeface="Cambria Math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) </a:t>
            </a:r>
            <a:r>
              <a:rPr sz="1400" spc="-10" dirty="0" smtClean="0">
                <a:latin typeface="Arial"/>
                <a:cs typeface="Arial"/>
              </a:rPr>
              <a:t>*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1000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"/>
              </a:spcBef>
            </a:pPr>
            <a:endParaRPr sz="800"/>
          </a:p>
          <a:p>
            <a:pPr marL="821690">
              <a:lnSpc>
                <a:spcPct val="100000"/>
              </a:lnSpc>
              <a:tabLst>
                <a:tab pos="1073785" algn="l"/>
                <a:tab pos="2207260" algn="l"/>
              </a:tabLst>
            </a:pPr>
            <a:r>
              <a:rPr sz="1400" spc="-10" dirty="0" smtClean="0">
                <a:latin typeface="Arial"/>
                <a:cs typeface="Arial"/>
              </a:rPr>
              <a:t>=	2.12 *  </a:t>
            </a:r>
            <a:r>
              <a:rPr sz="1400" spc="-15" dirty="0" smtClean="0">
                <a:latin typeface="Cambria Math"/>
                <a:cs typeface="Cambria Math"/>
              </a:rPr>
              <a:t>10</a:t>
            </a:r>
            <a:r>
              <a:rPr sz="1500" spc="-37" baseline="27777" dirty="0" smtClean="0">
                <a:latin typeface="Cambria Math"/>
                <a:cs typeface="Cambria Math"/>
              </a:rPr>
              <a:t>−</a:t>
            </a:r>
            <a:r>
              <a:rPr sz="1500" spc="30" baseline="27777" dirty="0" smtClean="0">
                <a:latin typeface="Cambria Math"/>
                <a:cs typeface="Cambria Math"/>
              </a:rPr>
              <a:t>10	</a:t>
            </a:r>
            <a:r>
              <a:rPr sz="1400" spc="-15" dirty="0" smtClean="0"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34132" y="4660265"/>
            <a:ext cx="771906" cy="0"/>
          </a:xfrm>
          <a:custGeom>
            <a:avLst/>
            <a:gdLst/>
            <a:ahLst/>
            <a:cxnLst/>
            <a:rect l="l" t="t" r="r" b="b"/>
            <a:pathLst>
              <a:path w="771905">
                <a:moveTo>
                  <a:pt x="0" y="0"/>
                </a:moveTo>
                <a:lnTo>
                  <a:pt x="7719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16000" y="4533138"/>
            <a:ext cx="533781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90830" algn="l"/>
                <a:tab pos="2738755" algn="l"/>
                <a:tab pos="4408805" algn="l"/>
              </a:tabLst>
            </a:pPr>
            <a:r>
              <a:rPr sz="1400" spc="-10" dirty="0" smtClean="0">
                <a:latin typeface="Arial"/>
                <a:cs typeface="Arial"/>
              </a:rPr>
              <a:t>4.	O/P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Log	= 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Log	= 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26.74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dB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53079" y="4479544"/>
            <a:ext cx="1932939" cy="168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629410" algn="l"/>
              </a:tabLst>
            </a:pPr>
            <a:r>
              <a:rPr sz="1000" dirty="0" smtClean="0">
                <a:latin typeface="Cambria Math"/>
                <a:cs typeface="Cambria Math"/>
              </a:rPr>
              <a:t>����	�∗��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21432" y="4673853"/>
            <a:ext cx="797560" cy="168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dirty="0" smtClean="0">
                <a:latin typeface="Cambria Math"/>
                <a:cs typeface="Cambria Math"/>
              </a:rPr>
              <a:t>����</a:t>
            </a:r>
            <a:r>
              <a:rPr sz="1000" spc="-5" dirty="0" smtClean="0">
                <a:latin typeface="Cambria Math"/>
                <a:cs typeface="Cambria Math"/>
              </a:rPr>
              <a:t>�</a:t>
            </a:r>
            <a:r>
              <a:rPr sz="1000" spc="0" dirty="0" smtClean="0">
                <a:latin typeface="Cambria Math"/>
                <a:cs typeface="Cambria Math"/>
              </a:rPr>
              <a:t>�</a:t>
            </a:r>
            <a:r>
              <a:rPr sz="1000" spc="-5" dirty="0" smtClean="0">
                <a:latin typeface="Cambria Math"/>
                <a:cs typeface="Cambria Math"/>
              </a:rPr>
              <a:t> </a:t>
            </a:r>
            <a:r>
              <a:rPr sz="1000" spc="0" dirty="0" smtClean="0">
                <a:latin typeface="Cambria Math"/>
                <a:cs typeface="Cambria Math"/>
              </a:rPr>
              <a:t>��𝐢�𝐞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0620" y="4458461"/>
            <a:ext cx="161925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15" dirty="0" smtClean="0">
                <a:latin typeface="Cambria Math"/>
                <a:cs typeface="Cambria Math"/>
              </a:rPr>
              <a:t>−</a:t>
            </a:r>
            <a:r>
              <a:rPr sz="800" spc="-10" dirty="0" smtClean="0">
                <a:latin typeface="Cambria Math"/>
                <a:cs typeface="Cambria Math"/>
              </a:rPr>
              <a:t>𝟕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36947" y="4673853"/>
            <a:ext cx="774700" cy="168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dirty="0" smtClean="0">
                <a:latin typeface="Cambria Math"/>
                <a:cs typeface="Cambria Math"/>
              </a:rPr>
              <a:t>�</a:t>
            </a:r>
            <a:r>
              <a:rPr sz="1000" spc="-5" dirty="0" smtClean="0">
                <a:latin typeface="Cambria Math"/>
                <a:cs typeface="Cambria Math"/>
              </a:rPr>
              <a:t>.</a:t>
            </a:r>
            <a:r>
              <a:rPr sz="1000" spc="0" dirty="0" smtClean="0">
                <a:latin typeface="Cambria Math"/>
                <a:cs typeface="Cambria Math"/>
              </a:rPr>
              <a:t>�� ∗  �</a:t>
            </a:r>
            <a:r>
              <a:rPr sz="1000" spc="-10" dirty="0" smtClean="0">
                <a:latin typeface="Cambria Math"/>
                <a:cs typeface="Cambria Math"/>
              </a:rPr>
              <a:t>�</a:t>
            </a:r>
            <a:r>
              <a:rPr sz="1200" spc="-22" baseline="20833" dirty="0" smtClean="0">
                <a:latin typeface="Cambria Math"/>
                <a:cs typeface="Cambria Math"/>
              </a:rPr>
              <a:t>−</a:t>
            </a:r>
            <a:r>
              <a:rPr sz="1200" spc="-15" baseline="20833" dirty="0" smtClean="0">
                <a:latin typeface="Cambria Math"/>
                <a:cs typeface="Cambria Math"/>
              </a:rPr>
              <a:t>��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49647" y="4660265"/>
            <a:ext cx="776477" cy="0"/>
          </a:xfrm>
          <a:custGeom>
            <a:avLst/>
            <a:gdLst/>
            <a:ahLst/>
            <a:cxnLst/>
            <a:rect l="l" t="t" r="r" b="b"/>
            <a:pathLst>
              <a:path w="776477">
                <a:moveTo>
                  <a:pt x="0" y="0"/>
                </a:moveTo>
                <a:lnTo>
                  <a:pt x="776477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87400" y="5228335"/>
            <a:ext cx="200215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2.7.3 </a:t>
            </a:r>
            <a:r>
              <a:rPr sz="1400" b="1" spc="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Noise figure </a:t>
            </a:r>
            <a:r>
              <a:rPr sz="1400" b="1" spc="-5" dirty="0" smtClean="0">
                <a:latin typeface="Arial"/>
                <a:cs typeface="Arial"/>
              </a:rPr>
              <a:t>( </a:t>
            </a:r>
            <a:r>
              <a:rPr sz="1400" b="1" spc="-10" dirty="0" smtClean="0">
                <a:latin typeface="Arial"/>
                <a:cs typeface="Arial"/>
              </a:rPr>
              <a:t>NF)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84580" y="7602728"/>
            <a:ext cx="171450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From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following </a:t>
            </a:r>
            <a:r>
              <a:rPr sz="1400" spc="-5" dirty="0" smtClean="0">
                <a:latin typeface="Arial"/>
                <a:cs typeface="Arial"/>
              </a:rPr>
              <a:t>fig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16688" y="7602728"/>
            <a:ext cx="23304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11395" y="7602728"/>
            <a:ext cx="16383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86460" y="8216138"/>
            <a:ext cx="3837304" cy="530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400" spc="-15" dirty="0" smtClean="0">
                <a:latin typeface="Arial"/>
                <a:cs typeface="Arial"/>
              </a:rPr>
              <a:t>Te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Sin</a:t>
            </a:r>
            <a:r>
              <a:rPr sz="1400" b="1" spc="-5" dirty="0" smtClean="0">
                <a:latin typeface="Arial"/>
                <a:cs typeface="Arial"/>
              </a:rPr>
              <a:t> / </a:t>
            </a:r>
            <a:r>
              <a:rPr sz="1400" b="1" spc="-10" dirty="0" smtClean="0">
                <a:latin typeface="Arial"/>
                <a:cs typeface="Arial"/>
              </a:rPr>
              <a:t>Ni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=  Sin</a:t>
            </a:r>
            <a:r>
              <a:rPr sz="1400" b="1" spc="-5" dirty="0" smtClean="0">
                <a:latin typeface="Arial"/>
                <a:cs typeface="Arial"/>
              </a:rPr>
              <a:t> / </a:t>
            </a:r>
            <a:r>
              <a:rPr sz="1400" b="1" spc="-10" dirty="0" smtClean="0">
                <a:latin typeface="Arial"/>
                <a:cs typeface="Arial"/>
              </a:rPr>
              <a:t>KTa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00100" y="5546090"/>
            <a:ext cx="6517513" cy="16586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87400" y="8829040"/>
            <a:ext cx="236029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Sout</a:t>
            </a:r>
            <a:r>
              <a:rPr sz="1400" b="1" i="1" spc="-5" dirty="0" smtClean="0">
                <a:latin typeface="Arial"/>
                <a:cs typeface="Arial"/>
              </a:rPr>
              <a:t> / </a:t>
            </a:r>
            <a:r>
              <a:rPr sz="1400" b="1" i="1" spc="-10" dirty="0" smtClean="0">
                <a:latin typeface="Arial"/>
                <a:cs typeface="Arial"/>
              </a:rPr>
              <a:t>No</a:t>
            </a:r>
            <a:r>
              <a:rPr sz="1400" b="1" i="1" spc="-15" dirty="0" smtClean="0">
                <a:latin typeface="Arial"/>
                <a:cs typeface="Arial"/>
              </a:rPr>
              <a:t>u</a:t>
            </a:r>
            <a:r>
              <a:rPr sz="1400" b="1" i="1" spc="-5" dirty="0" smtClean="0">
                <a:latin typeface="Arial"/>
                <a:cs typeface="Arial"/>
              </a:rPr>
              <a:t>t </a:t>
            </a:r>
            <a:r>
              <a:rPr sz="1400" b="1" i="1" spc="-10" dirty="0" smtClean="0">
                <a:latin typeface="Arial"/>
                <a:cs typeface="Arial"/>
              </a:rPr>
              <a:t>= </a:t>
            </a:r>
            <a:r>
              <a:rPr sz="1400" b="1" i="1" spc="-15" dirty="0" smtClean="0">
                <a:latin typeface="Arial"/>
                <a:cs typeface="Arial"/>
              </a:rPr>
              <a:t>G </a:t>
            </a:r>
            <a:r>
              <a:rPr sz="1400" b="1" i="1" spc="-10" dirty="0" smtClean="0">
                <a:latin typeface="Arial"/>
                <a:cs typeface="Arial"/>
              </a:rPr>
              <a:t>Sin</a:t>
            </a:r>
            <a:r>
              <a:rPr sz="1400" b="1" i="1" spc="-5" dirty="0" smtClean="0">
                <a:latin typeface="Arial"/>
                <a:cs typeface="Arial"/>
              </a:rPr>
              <a:t> / </a:t>
            </a:r>
            <a:r>
              <a:rPr sz="1400" b="1" i="1" spc="-15" dirty="0" smtClean="0">
                <a:latin typeface="Arial"/>
                <a:cs typeface="Arial"/>
              </a:rPr>
              <a:t>G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Ts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3440112" y="7782877"/>
          <a:ext cx="2108517" cy="476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6925"/>
                <a:gridCol w="734060"/>
                <a:gridCol w="563244"/>
              </a:tblGrid>
              <a:tr h="151003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497DBA"/>
                      </a:solidFill>
                      <a:prstDash val="solid"/>
                    </a:lnR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Arial"/>
                          <a:cs typeface="Arial"/>
                        </a:rPr>
                        <a:t>Rx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</a:tr>
              <a:tr h="315722">
                <a:tc>
                  <a:txBody>
                    <a:bodyPr/>
                    <a:lstStyle/>
                    <a:p>
                      <a:pPr marR="8509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Arial"/>
                          <a:cs typeface="Arial"/>
                        </a:rPr>
                        <a:t>Ni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Arial"/>
                          <a:cs typeface="Arial"/>
                        </a:rPr>
                        <a:t>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T w="9525">
                      <a:solidFill>
                        <a:srgbClr val="497DBA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1209040"/>
            <a:ext cx="6250940" cy="1758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230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Where  Ts =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Ta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+</a:t>
            </a:r>
            <a:r>
              <a:rPr sz="1400" b="1" i="1" spc="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Te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Also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i="1" spc="-10" dirty="0" smtClean="0">
                <a:latin typeface="Arial"/>
                <a:cs typeface="Arial"/>
              </a:rPr>
              <a:t>noise</a:t>
            </a:r>
            <a:r>
              <a:rPr sz="1400" i="1" spc="-5" dirty="0" smtClean="0">
                <a:latin typeface="Arial"/>
                <a:cs typeface="Arial"/>
              </a:rPr>
              <a:t> </a:t>
            </a:r>
            <a:r>
              <a:rPr sz="1400" i="1" spc="-10" dirty="0" smtClean="0">
                <a:latin typeface="Arial"/>
                <a:cs typeface="Arial"/>
              </a:rPr>
              <a:t>figure can be written</a:t>
            </a:r>
            <a:r>
              <a:rPr sz="1400" i="1" spc="15" dirty="0" smtClean="0">
                <a:latin typeface="Arial"/>
                <a:cs typeface="Arial"/>
              </a:rPr>
              <a:t> </a:t>
            </a:r>
            <a:r>
              <a:rPr sz="1400" i="1" spc="-10" dirty="0" smtClean="0">
                <a:latin typeface="Arial"/>
                <a:cs typeface="Arial"/>
              </a:rPr>
              <a:t>in</a:t>
            </a:r>
            <a:r>
              <a:rPr sz="1400" i="1" spc="-5" dirty="0" smtClean="0">
                <a:latin typeface="Arial"/>
                <a:cs typeface="Arial"/>
              </a:rPr>
              <a:t> </a:t>
            </a:r>
            <a:r>
              <a:rPr sz="1400" i="1" spc="-10" dirty="0" smtClean="0">
                <a:latin typeface="Arial"/>
                <a:cs typeface="Arial"/>
              </a:rPr>
              <a:t>term</a:t>
            </a:r>
            <a:r>
              <a:rPr sz="1400" i="1" spc="-5" dirty="0" smtClean="0">
                <a:latin typeface="Arial"/>
                <a:cs typeface="Arial"/>
              </a:rPr>
              <a:t> </a:t>
            </a:r>
            <a:r>
              <a:rPr sz="1400" i="1" spc="-10" dirty="0" smtClean="0">
                <a:latin typeface="Arial"/>
                <a:cs typeface="Arial"/>
              </a:rPr>
              <a:t>of n</a:t>
            </a:r>
            <a:r>
              <a:rPr sz="1400" i="1" spc="-5" dirty="0" smtClean="0">
                <a:latin typeface="Arial"/>
                <a:cs typeface="Arial"/>
              </a:rPr>
              <a:t>o</a:t>
            </a:r>
            <a:r>
              <a:rPr sz="1400" i="1" spc="-10" dirty="0" smtClean="0">
                <a:latin typeface="Arial"/>
                <a:cs typeface="Arial"/>
              </a:rPr>
              <a:t>ise</a:t>
            </a:r>
            <a:r>
              <a:rPr sz="1400" i="1" spc="-5" dirty="0" smtClean="0">
                <a:latin typeface="Arial"/>
                <a:cs typeface="Arial"/>
              </a:rPr>
              <a:t> te</a:t>
            </a:r>
            <a:r>
              <a:rPr sz="1400" i="1" spc="-10" dirty="0" smtClean="0">
                <a:latin typeface="Arial"/>
                <a:cs typeface="Arial"/>
              </a:rPr>
              <a:t>mperature,</a:t>
            </a:r>
            <a:r>
              <a:rPr sz="1400" i="1" spc="-5" dirty="0" smtClean="0">
                <a:latin typeface="Arial"/>
                <a:cs typeface="Arial"/>
              </a:rPr>
              <a:t> </a:t>
            </a:r>
            <a:r>
              <a:rPr sz="1400" i="1" spc="-10" dirty="0" smtClean="0">
                <a:latin typeface="Arial"/>
                <a:cs typeface="Arial"/>
              </a:rPr>
              <a:t>Te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latin typeface="Arial"/>
                <a:cs typeface="Arial"/>
              </a:rPr>
              <a:t>. </a:t>
            </a:r>
            <a:r>
              <a:rPr sz="1400" spc="-10" dirty="0" smtClean="0">
                <a:latin typeface="Arial"/>
                <a:cs typeface="Arial"/>
              </a:rPr>
              <a:t>Then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606425">
              <a:lnSpc>
                <a:spcPct val="100000"/>
              </a:lnSpc>
            </a:pPr>
            <a:r>
              <a:rPr sz="1400" b="1" spc="-20" dirty="0" smtClean="0">
                <a:latin typeface="Arial"/>
                <a:cs typeface="Arial"/>
              </a:rPr>
              <a:t>T</a:t>
            </a:r>
            <a:r>
              <a:rPr sz="1400" b="1" spc="-10" dirty="0" smtClean="0">
                <a:latin typeface="Arial"/>
                <a:cs typeface="Arial"/>
              </a:rPr>
              <a:t>e =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5" dirty="0" smtClean="0">
                <a:latin typeface="Arial"/>
                <a:cs typeface="Arial"/>
              </a:rPr>
              <a:t>To</a:t>
            </a:r>
            <a:r>
              <a:rPr sz="1400" b="1" spc="-5" dirty="0" smtClean="0">
                <a:latin typeface="Arial"/>
                <a:cs typeface="Arial"/>
              </a:rPr>
              <a:t>(N</a:t>
            </a:r>
            <a:r>
              <a:rPr sz="1400" b="1" spc="-15" dirty="0" smtClean="0">
                <a:latin typeface="Arial"/>
                <a:cs typeface="Arial"/>
              </a:rPr>
              <a:t>F</a:t>
            </a:r>
            <a:r>
              <a:rPr sz="1400" b="1" spc="-10" dirty="0" smtClean="0">
                <a:latin typeface="Arial"/>
                <a:cs typeface="Arial"/>
              </a:rPr>
              <a:t>-1)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,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reference</a:t>
            </a:r>
            <a:r>
              <a:rPr sz="1400" spc="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temperature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used</a:t>
            </a:r>
            <a:r>
              <a:rPr sz="1400" spc="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calculate</a:t>
            </a:r>
            <a:r>
              <a:rPr sz="1400" spc="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standard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figure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3051809"/>
            <a:ext cx="102870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usually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=</a:t>
            </a:r>
            <a:r>
              <a:rPr sz="1400" spc="-10" dirty="0" smtClean="0">
                <a:latin typeface="Arial"/>
                <a:cs typeface="Arial"/>
              </a:rPr>
              <a:t>290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1029" y="2974847"/>
            <a:ext cx="207645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 smtClean="0">
                <a:latin typeface="Cambria Math"/>
                <a:cs typeface="Cambria Math"/>
              </a:rPr>
              <a:t>�</a:t>
            </a:r>
            <a:r>
              <a:rPr sz="2100" spc="-22" baseline="-23809" dirty="0" smtClean="0">
                <a:latin typeface="Cambria Math"/>
                <a:cs typeface="Cambria Math"/>
              </a:rPr>
              <a:t>𝒌</a:t>
            </a:r>
            <a:endParaRPr sz="2100" baseline="-23809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0" y="4291584"/>
            <a:ext cx="7556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00" y="5983478"/>
            <a:ext cx="567563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T</a:t>
            </a:r>
            <a:r>
              <a:rPr sz="1400" b="1" spc="-15" dirty="0" smtClean="0">
                <a:solidFill>
                  <a:srgbClr val="211F1F"/>
                </a:solidFill>
                <a:latin typeface="Arial"/>
                <a:cs typeface="Arial"/>
              </a:rPr>
              <a:t>h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en</a:t>
            </a:r>
            <a:r>
              <a:rPr sz="1400" b="1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Teff =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To(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F</a:t>
            </a:r>
            <a:r>
              <a:rPr sz="1400" b="1" spc="1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-1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)</a:t>
            </a:r>
            <a:r>
              <a:rPr sz="1400" b="1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,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n</a:t>
            </a:r>
            <a:r>
              <a:rPr sz="1400" b="1" spc="-20" dirty="0" smtClean="0">
                <a:solidFill>
                  <a:srgbClr val="211F1F"/>
                </a:solidFill>
                <a:latin typeface="Arial"/>
                <a:cs typeface="Arial"/>
              </a:rPr>
              <a:t>o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ise</a:t>
            </a:r>
            <a:r>
              <a:rPr sz="1400" b="1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fig</a:t>
            </a:r>
            <a:r>
              <a:rPr sz="1400" b="1" spc="-15" dirty="0" smtClean="0">
                <a:solidFill>
                  <a:srgbClr val="211F1F"/>
                </a:solidFill>
                <a:latin typeface="Arial"/>
                <a:cs typeface="Arial"/>
              </a:rPr>
              <a:t>u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re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must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be in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linear  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,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2.7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dB =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1.86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1722" y="6292088"/>
            <a:ext cx="21691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T</a:t>
            </a:r>
            <a:r>
              <a:rPr sz="1400" b="1" spc="-20" dirty="0" smtClean="0">
                <a:solidFill>
                  <a:srgbClr val="211F1F"/>
                </a:solidFill>
                <a:latin typeface="Arial"/>
                <a:cs typeface="Arial"/>
              </a:rPr>
              <a:t>e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ff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=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290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(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1.86</a:t>
            </a:r>
            <a:r>
              <a:rPr sz="1400" b="1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-1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)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=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2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5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5811" y="6215126"/>
            <a:ext cx="207645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 smtClean="0">
                <a:latin typeface="Cambria Math"/>
                <a:cs typeface="Cambria Math"/>
              </a:rPr>
              <a:t>�</a:t>
            </a:r>
            <a:r>
              <a:rPr sz="2100" spc="-22" baseline="-23809" dirty="0" smtClean="0">
                <a:latin typeface="Cambria Math"/>
                <a:cs typeface="Cambria Math"/>
              </a:rPr>
              <a:t>𝒌</a:t>
            </a:r>
            <a:endParaRPr sz="2100" baseline="-23809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06773" y="6292088"/>
            <a:ext cx="1863089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,	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k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its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kelven </a:t>
            </a:r>
            <a:r>
              <a:rPr sz="1400" b="1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degree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400" y="6918452"/>
            <a:ext cx="6255385" cy="1451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 marL="12700" marR="12700" indent="4953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400" spc="1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antenna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400" spc="1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temperature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35</a:t>
            </a:r>
            <a:r>
              <a:rPr sz="1400" spc="1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K</a:t>
            </a:r>
            <a:r>
              <a:rPr sz="1400" spc="1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mat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hed</a:t>
            </a:r>
            <a:r>
              <a:rPr sz="1400" spc="1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into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receiver which</a:t>
            </a:r>
            <a:r>
              <a:rPr sz="1400" spc="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temperature</a:t>
            </a:r>
            <a:r>
              <a:rPr sz="1400" spc="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400" spc="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100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K.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Calculate</a:t>
            </a:r>
            <a:r>
              <a:rPr sz="1400" spc="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20" dirty="0" smtClean="0">
                <a:solidFill>
                  <a:srgbClr val="211F1F"/>
                </a:solidFill>
                <a:latin typeface="Arial"/>
                <a:cs typeface="Arial"/>
              </a:rPr>
              <a:t>(</a:t>
            </a:r>
            <a:r>
              <a:rPr sz="1400" i="1" spc="-15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400" spc="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</a:t>
            </a:r>
            <a:r>
              <a:rPr sz="1400" spc="4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power</a:t>
            </a:r>
            <a:r>
              <a:rPr sz="1400" spc="4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density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Arial"/>
                <a:cs typeface="Arial"/>
              </a:rPr>
              <a:t>(</a:t>
            </a:r>
            <a:r>
              <a:rPr sz="1400" i="1" spc="-15" dirty="0" smtClean="0">
                <a:solidFill>
                  <a:srgbClr val="211F1F"/>
                </a:solidFill>
                <a:latin typeface="Arial"/>
                <a:cs typeface="Arial"/>
              </a:rPr>
              <a:t>b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)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power for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bandwidth of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36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MHz.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r>
              <a:rPr sz="1400" b="1" spc="-15" dirty="0" smtClean="0">
                <a:solidFill>
                  <a:srgbClr val="211F1F"/>
                </a:solidFill>
                <a:latin typeface="Arial"/>
                <a:cs typeface="Arial"/>
              </a:rPr>
              <a:t>o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lut</a:t>
            </a:r>
            <a:r>
              <a:rPr sz="1400" b="1" spc="0" dirty="0" smtClean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00100" y="4736591"/>
            <a:ext cx="6462776" cy="1020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2695956"/>
            <a:ext cx="6254750" cy="2192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 marL="12700" marR="12700" indent="99060" algn="just">
              <a:lnSpc>
                <a:spcPct val="143700"/>
              </a:lnSpc>
            </a:pP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400" spc="15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LNA</a:t>
            </a:r>
            <a:r>
              <a:rPr sz="1400" spc="15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400" spc="15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connected</a:t>
            </a:r>
            <a:r>
              <a:rPr sz="1400" spc="16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receiver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400" spc="15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400" spc="15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15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figure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400" spc="15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12  </a:t>
            </a:r>
            <a:r>
              <a:rPr sz="1400" spc="-7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dB.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 gain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400" spc="-19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LNA </a:t>
            </a:r>
            <a:r>
              <a:rPr sz="1400" spc="-19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is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40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dB,</a:t>
            </a:r>
            <a:r>
              <a:rPr sz="1400" spc="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its </a:t>
            </a:r>
            <a:r>
              <a:rPr sz="1400" spc="-19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temperature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is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120 </a:t>
            </a:r>
            <a:r>
              <a:rPr sz="1400" spc="-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K.</a:t>
            </a:r>
            <a:r>
              <a:rPr sz="1400" spc="190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Calculate </a:t>
            </a:r>
            <a:r>
              <a:rPr sz="1400" spc="-19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 overall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noise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temperature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referred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 LNA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input.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r>
              <a:rPr sz="1400" b="1" spc="-15" dirty="0" smtClean="0">
                <a:solidFill>
                  <a:srgbClr val="211F1F"/>
                </a:solidFill>
                <a:latin typeface="Arial"/>
                <a:cs typeface="Arial"/>
              </a:rPr>
              <a:t>o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lut</a:t>
            </a:r>
            <a:r>
              <a:rPr sz="1400" b="1" spc="0" dirty="0" smtClean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400" b="1" spc="-10" dirty="0" smtClean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62230" marR="2426970" algn="just">
              <a:lnSpc>
                <a:spcPct val="100000"/>
              </a:lnSpc>
            </a:pP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12 dB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power</a:t>
            </a:r>
            <a:r>
              <a:rPr sz="1400" spc="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ratio of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15.85: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1,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Arial"/>
                <a:cs typeface="Arial"/>
              </a:rPr>
              <a:t>therefore,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7552943"/>
            <a:ext cx="5894705" cy="1307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sz="1600" b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8</a:t>
            </a:r>
            <a:r>
              <a:rPr sz="1600" b="1" spc="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Ca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l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u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lation 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o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f System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No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se 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emp</a:t>
            </a:r>
            <a:r>
              <a:rPr sz="1600" b="1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ra</a:t>
            </a:r>
            <a:r>
              <a:rPr sz="1600" b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ure</a:t>
            </a:r>
            <a:endParaRPr sz="1600">
              <a:latin typeface="Times New Roman"/>
              <a:cs typeface="Times New Roman"/>
            </a:endParaRPr>
          </a:p>
          <a:p>
            <a:pPr marL="12700" marR="12700">
              <a:lnSpc>
                <a:spcPct val="143700"/>
              </a:lnSpc>
            </a:pPr>
            <a:r>
              <a:rPr sz="1600" dirty="0" smtClean="0">
                <a:solidFill>
                  <a:srgbClr val="221F1F"/>
                </a:solidFill>
                <a:latin typeface="Times New Roman"/>
                <a:cs typeface="Times New Roman"/>
              </a:rPr>
              <a:t>Consider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first 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he noi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 re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resentat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on of the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enna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and t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 l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w noise amplifi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r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(LNA)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as sh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wn in Fig.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5" dirty="0" smtClean="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a.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avai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l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ab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l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 power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gain of 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he amplifi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r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is deno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ed as</a:t>
            </a:r>
            <a:r>
              <a:rPr sz="16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G,</a:t>
            </a:r>
            <a:r>
              <a:rPr sz="1600" i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and t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 n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ise po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er out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ut,</a:t>
            </a:r>
            <a:r>
              <a:rPr sz="16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sz="1600" b="1" spc="0" dirty="0" smtClean="0">
                <a:solidFill>
                  <a:srgbClr val="221F1F"/>
                </a:solidFill>
                <a:latin typeface="Times New Roman"/>
                <a:cs typeface="Times New Roman"/>
              </a:rPr>
              <a:t>N</a:t>
            </a:r>
            <a:r>
              <a:rPr sz="1100" b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o,out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0100" y="914400"/>
            <a:ext cx="5969127" cy="12566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0100" y="5108447"/>
            <a:ext cx="5724525" cy="22285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1341</Words>
  <Application>Microsoft Office PowerPoint</Application>
  <PresentationFormat>Custom</PresentationFormat>
  <Paragraphs>234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University of Diyala College of Engineering Department of Communications Engineering</vt:lpstr>
      <vt:lpstr>Lecture #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Amanuel</dc:creator>
  <cp:lastModifiedBy>STOP</cp:lastModifiedBy>
  <cp:revision>1</cp:revision>
  <dcterms:created xsi:type="dcterms:W3CDTF">2018-11-10T00:00:32Z</dcterms:created>
  <dcterms:modified xsi:type="dcterms:W3CDTF">2018-11-09T21:06:04Z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